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6"/>
  </p:sldMasterIdLst>
  <p:notesMasterIdLst>
    <p:notesMasterId r:id="rId78"/>
  </p:notesMasterIdLst>
  <p:handoutMasterIdLst>
    <p:handoutMasterId r:id="rId79"/>
  </p:handoutMasterIdLst>
  <p:sldIdLst>
    <p:sldId id="257" r:id="rId7"/>
    <p:sldId id="553" r:id="rId8"/>
    <p:sldId id="258" r:id="rId9"/>
    <p:sldId id="259" r:id="rId10"/>
    <p:sldId id="377" r:id="rId11"/>
    <p:sldId id="350" r:id="rId12"/>
    <p:sldId id="359" r:id="rId13"/>
    <p:sldId id="270" r:id="rId14"/>
    <p:sldId id="271" r:id="rId15"/>
    <p:sldId id="554" r:id="rId16"/>
    <p:sldId id="320" r:id="rId17"/>
    <p:sldId id="533" r:id="rId18"/>
    <p:sldId id="534" r:id="rId19"/>
    <p:sldId id="535" r:id="rId20"/>
    <p:sldId id="536" r:id="rId21"/>
    <p:sldId id="560" r:id="rId22"/>
    <p:sldId id="501" r:id="rId23"/>
    <p:sldId id="447" r:id="rId24"/>
    <p:sldId id="555" r:id="rId25"/>
    <p:sldId id="556" r:id="rId26"/>
    <p:sldId id="397" r:id="rId27"/>
    <p:sldId id="466" r:id="rId28"/>
    <p:sldId id="391" r:id="rId29"/>
    <p:sldId id="537" r:id="rId30"/>
    <p:sldId id="538" r:id="rId31"/>
    <p:sldId id="539" r:id="rId32"/>
    <p:sldId id="392" r:id="rId33"/>
    <p:sldId id="434" r:id="rId34"/>
    <p:sldId id="557" r:id="rId35"/>
    <p:sldId id="431" r:id="rId36"/>
    <p:sldId id="393" r:id="rId37"/>
    <p:sldId id="542" r:id="rId38"/>
    <p:sldId id="540" r:id="rId39"/>
    <p:sldId id="541" r:id="rId40"/>
    <p:sldId id="495" r:id="rId41"/>
    <p:sldId id="454" r:id="rId42"/>
    <p:sldId id="455" r:id="rId43"/>
    <p:sldId id="505" r:id="rId44"/>
    <p:sldId id="507" r:id="rId45"/>
    <p:sldId id="506" r:id="rId46"/>
    <p:sldId id="561" r:id="rId47"/>
    <p:sldId id="562" r:id="rId48"/>
    <p:sldId id="520" r:id="rId49"/>
    <p:sldId id="563" r:id="rId50"/>
    <p:sldId id="564" r:id="rId51"/>
    <p:sldId id="456" r:id="rId52"/>
    <p:sldId id="449" r:id="rId53"/>
    <p:sldId id="401" r:id="rId54"/>
    <p:sldId id="531" r:id="rId55"/>
    <p:sldId id="423" r:id="rId56"/>
    <p:sldId id="404" r:id="rId57"/>
    <p:sldId id="558" r:id="rId58"/>
    <p:sldId id="559" r:id="rId59"/>
    <p:sldId id="532" r:id="rId60"/>
    <p:sldId id="396" r:id="rId61"/>
    <p:sldId id="405" r:id="rId62"/>
    <p:sldId id="474" r:id="rId63"/>
    <p:sldId id="476" r:id="rId64"/>
    <p:sldId id="498" r:id="rId65"/>
    <p:sldId id="485" r:id="rId66"/>
    <p:sldId id="486" r:id="rId67"/>
    <p:sldId id="488" r:id="rId68"/>
    <p:sldId id="428" r:id="rId69"/>
    <p:sldId id="439" r:id="rId70"/>
    <p:sldId id="440" r:id="rId71"/>
    <p:sldId id="441" r:id="rId72"/>
    <p:sldId id="429" r:id="rId73"/>
    <p:sldId id="430" r:id="rId74"/>
    <p:sldId id="408" r:id="rId75"/>
    <p:sldId id="500" r:id="rId76"/>
    <p:sldId id="326" r:id="rId77"/>
  </p:sldIdLst>
  <p:sldSz cx="9144000" cy="6858000" type="screen4x3"/>
  <p:notesSz cx="7132638" cy="9418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B3C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529" autoAdjust="0"/>
  </p:normalViewPr>
  <p:slideViewPr>
    <p:cSldViewPr>
      <p:cViewPr varScale="1">
        <p:scale>
          <a:sx n="108" d="100"/>
          <a:sy n="108" d="100"/>
        </p:scale>
        <p:origin x="17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AD5B9-0BAD-4C40-84DA-1C2718EA35F1}" type="doc">
      <dgm:prSet loTypeId="urn:microsoft.com/office/officeart/2005/8/layout/pyramid2" loCatId="pyramid" qsTypeId="urn:microsoft.com/office/officeart/2005/8/quickstyle/simple1#4" qsCatId="simple" csTypeId="urn:microsoft.com/office/officeart/2005/8/colors/accent1_2#4" csCatId="accent1" phldr="1"/>
      <dgm:spPr/>
      <dgm:t>
        <a:bodyPr/>
        <a:lstStyle/>
        <a:p>
          <a:endParaRPr lang="en-US"/>
        </a:p>
      </dgm:t>
    </dgm:pt>
    <dgm:pt modelId="{8DFF1C96-400B-4974-86FB-DAE750A7A828}">
      <dgm:prSet phldrT="[Text]"/>
      <dgm:spPr>
        <a:ln>
          <a:solidFill>
            <a:schemeClr val="accent4"/>
          </a:solidFill>
        </a:ln>
      </dgm:spPr>
      <dgm:t>
        <a:bodyPr/>
        <a:lstStyle/>
        <a:p>
          <a:r>
            <a:rPr lang="en-US" dirty="0"/>
            <a:t>College persistence</a:t>
          </a:r>
        </a:p>
      </dgm:t>
    </dgm:pt>
    <dgm:pt modelId="{2602DB5C-C23C-4B82-9A54-CFEFEB7F1F14}" type="parTrans" cxnId="{DDC96B83-9AD2-45E1-AA46-EC38C2A28847}">
      <dgm:prSet/>
      <dgm:spPr/>
      <dgm:t>
        <a:bodyPr/>
        <a:lstStyle/>
        <a:p>
          <a:endParaRPr lang="en-US"/>
        </a:p>
      </dgm:t>
    </dgm:pt>
    <dgm:pt modelId="{A0025D4F-D802-4C2B-8F91-E2D17C1D72D2}" type="sibTrans" cxnId="{DDC96B83-9AD2-45E1-AA46-EC38C2A28847}">
      <dgm:prSet/>
      <dgm:spPr/>
      <dgm:t>
        <a:bodyPr/>
        <a:lstStyle/>
        <a:p>
          <a:endParaRPr lang="en-US"/>
        </a:p>
      </dgm:t>
    </dgm:pt>
    <dgm:pt modelId="{2D0855EC-435D-4084-94EA-D0ADBE87040C}">
      <dgm:prSet phldrT="[Text]"/>
      <dgm:spPr>
        <a:ln>
          <a:solidFill>
            <a:schemeClr val="accent4"/>
          </a:solidFill>
        </a:ln>
      </dgm:spPr>
      <dgm:t>
        <a:bodyPr/>
        <a:lstStyle/>
        <a:p>
          <a:r>
            <a:rPr lang="en-US" dirty="0"/>
            <a:t>College savings</a:t>
          </a:r>
        </a:p>
      </dgm:t>
    </dgm:pt>
    <dgm:pt modelId="{2D0102CE-EBE1-4FA8-BE0A-BCD145404383}" type="parTrans" cxnId="{07F6EE66-8607-478D-8315-E0E163E816A0}">
      <dgm:prSet/>
      <dgm:spPr/>
      <dgm:t>
        <a:bodyPr/>
        <a:lstStyle/>
        <a:p>
          <a:endParaRPr lang="en-US"/>
        </a:p>
      </dgm:t>
    </dgm:pt>
    <dgm:pt modelId="{44A3EF2C-47D5-45FC-A89C-1FF98EC88300}" type="sibTrans" cxnId="{07F6EE66-8607-478D-8315-E0E163E816A0}">
      <dgm:prSet/>
      <dgm:spPr/>
      <dgm:t>
        <a:bodyPr/>
        <a:lstStyle/>
        <a:p>
          <a:endParaRPr lang="en-US"/>
        </a:p>
      </dgm:t>
    </dgm:pt>
    <dgm:pt modelId="{8DBCC28A-01FA-4BDE-8173-F0C9103E955A}">
      <dgm:prSet phldrT="[Text]"/>
      <dgm:spPr>
        <a:ln>
          <a:solidFill>
            <a:schemeClr val="accent4"/>
          </a:solidFill>
        </a:ln>
      </dgm:spPr>
      <dgm:t>
        <a:bodyPr/>
        <a:lstStyle/>
        <a:p>
          <a:r>
            <a:rPr lang="en-US" dirty="0"/>
            <a:t>Job skills acquisition</a:t>
          </a:r>
        </a:p>
      </dgm:t>
    </dgm:pt>
    <dgm:pt modelId="{61C2710B-CBD8-44D2-86A4-6EF17920F3BA}" type="parTrans" cxnId="{992F09A0-F547-4659-A8BE-5AEA807845FC}">
      <dgm:prSet/>
      <dgm:spPr/>
      <dgm:t>
        <a:bodyPr/>
        <a:lstStyle/>
        <a:p>
          <a:endParaRPr lang="en-US"/>
        </a:p>
      </dgm:t>
    </dgm:pt>
    <dgm:pt modelId="{BB94F29C-5C66-43D0-AB9F-44BD9270A6C4}" type="sibTrans" cxnId="{992F09A0-F547-4659-A8BE-5AEA807845FC}">
      <dgm:prSet/>
      <dgm:spPr/>
      <dgm:t>
        <a:bodyPr/>
        <a:lstStyle/>
        <a:p>
          <a:endParaRPr lang="en-US"/>
        </a:p>
      </dgm:t>
    </dgm:pt>
    <dgm:pt modelId="{D8A59967-1CBC-4FAC-B745-490D59BA5572}">
      <dgm:prSet phldrT="[Text]"/>
      <dgm:spPr>
        <a:ln>
          <a:solidFill>
            <a:schemeClr val="accent4"/>
          </a:solidFill>
        </a:ln>
      </dgm:spPr>
      <dgm:t>
        <a:bodyPr/>
        <a:lstStyle/>
        <a:p>
          <a:r>
            <a:rPr lang="en-US" dirty="0"/>
            <a:t>Quicker entry into the workforce</a:t>
          </a:r>
        </a:p>
      </dgm:t>
    </dgm:pt>
    <dgm:pt modelId="{6B66B886-8EBB-4D32-9B07-617919E90BAB}" type="parTrans" cxnId="{B8CF5126-5D77-4A07-A96E-9D254A25D34A}">
      <dgm:prSet/>
      <dgm:spPr/>
      <dgm:t>
        <a:bodyPr/>
        <a:lstStyle/>
        <a:p>
          <a:endParaRPr lang="en-US"/>
        </a:p>
      </dgm:t>
    </dgm:pt>
    <dgm:pt modelId="{EBAF0667-E295-41A5-88E2-03CB1FE8AEB5}" type="sibTrans" cxnId="{B8CF5126-5D77-4A07-A96E-9D254A25D34A}">
      <dgm:prSet/>
      <dgm:spPr/>
      <dgm:t>
        <a:bodyPr/>
        <a:lstStyle/>
        <a:p>
          <a:endParaRPr lang="en-US"/>
        </a:p>
      </dgm:t>
    </dgm:pt>
    <dgm:pt modelId="{17F6E87D-0852-41EE-A501-3CD3220EC8A2}">
      <dgm:prSet phldrT="[Text]"/>
      <dgm:spPr>
        <a:ln>
          <a:solidFill>
            <a:schemeClr val="accent4"/>
          </a:solidFill>
        </a:ln>
      </dgm:spPr>
      <dgm:t>
        <a:bodyPr/>
        <a:lstStyle/>
        <a:p>
          <a:r>
            <a:rPr lang="en-US" dirty="0"/>
            <a:t>Expanded course offerings</a:t>
          </a:r>
        </a:p>
      </dgm:t>
    </dgm:pt>
    <dgm:pt modelId="{FA6C0EED-5F19-48B6-9A17-8D70CDA34D65}" type="sibTrans" cxnId="{2C8C8959-DDEA-4F1A-851D-9B027BFC0A83}">
      <dgm:prSet/>
      <dgm:spPr/>
      <dgm:t>
        <a:bodyPr/>
        <a:lstStyle/>
        <a:p>
          <a:endParaRPr lang="en-US"/>
        </a:p>
      </dgm:t>
    </dgm:pt>
    <dgm:pt modelId="{BEAD879D-2650-4AA9-934A-E4A6D37DD005}" type="parTrans" cxnId="{2C8C8959-DDEA-4F1A-851D-9B027BFC0A83}">
      <dgm:prSet/>
      <dgm:spPr/>
      <dgm:t>
        <a:bodyPr/>
        <a:lstStyle/>
        <a:p>
          <a:endParaRPr lang="en-US"/>
        </a:p>
      </dgm:t>
    </dgm:pt>
    <dgm:pt modelId="{7365C681-0E26-4179-8D09-542893FE0497}">
      <dgm:prSet phldrT="[Text]"/>
      <dgm:spPr>
        <a:ln>
          <a:solidFill>
            <a:schemeClr val="accent4"/>
          </a:solidFill>
        </a:ln>
      </dgm:spPr>
      <dgm:t>
        <a:bodyPr/>
        <a:lstStyle/>
        <a:p>
          <a:r>
            <a:rPr lang="en-US" dirty="0"/>
            <a:t>Enhance high school experience</a:t>
          </a:r>
        </a:p>
      </dgm:t>
    </dgm:pt>
    <dgm:pt modelId="{7DB6D842-7D18-403E-9FCB-2C1380E3D3C6}" type="sibTrans" cxnId="{FD53715B-D792-4794-A891-C59409CE8676}">
      <dgm:prSet/>
      <dgm:spPr/>
      <dgm:t>
        <a:bodyPr/>
        <a:lstStyle/>
        <a:p>
          <a:endParaRPr lang="en-US"/>
        </a:p>
      </dgm:t>
    </dgm:pt>
    <dgm:pt modelId="{8BEC43B8-5396-4E2B-BC95-4CC7F0F8868E}" type="parTrans" cxnId="{FD53715B-D792-4794-A891-C59409CE8676}">
      <dgm:prSet/>
      <dgm:spPr/>
      <dgm:t>
        <a:bodyPr/>
        <a:lstStyle/>
        <a:p>
          <a:endParaRPr lang="en-US"/>
        </a:p>
      </dgm:t>
    </dgm:pt>
    <dgm:pt modelId="{BEE5A96E-5F3F-48AB-B73D-09C71124F2C8}" type="pres">
      <dgm:prSet presAssocID="{39FAD5B9-0BAD-4C40-84DA-1C2718EA35F1}" presName="compositeShape" presStyleCnt="0">
        <dgm:presLayoutVars>
          <dgm:dir/>
          <dgm:resizeHandles/>
        </dgm:presLayoutVars>
      </dgm:prSet>
      <dgm:spPr/>
    </dgm:pt>
    <dgm:pt modelId="{1F6553CC-5F40-4031-BA8B-655B4A5835E0}" type="pres">
      <dgm:prSet presAssocID="{39FAD5B9-0BAD-4C40-84DA-1C2718EA35F1}" presName="pyramid" presStyleLbl="node1" presStyleIdx="0" presStyleCnt="1" custLinFactNeighborY="204"/>
      <dgm:spPr/>
    </dgm:pt>
    <dgm:pt modelId="{C32E1BDB-D696-43BB-9F22-CB5C97B5F26F}" type="pres">
      <dgm:prSet presAssocID="{39FAD5B9-0BAD-4C40-84DA-1C2718EA35F1}" presName="theList" presStyleCnt="0"/>
      <dgm:spPr/>
    </dgm:pt>
    <dgm:pt modelId="{21A3A85F-A90E-4F17-BDAF-D8D70FAB05E8}" type="pres">
      <dgm:prSet presAssocID="{7365C681-0E26-4179-8D09-542893FE0497}" presName="aNode" presStyleLbl="fgAcc1" presStyleIdx="0" presStyleCnt="6">
        <dgm:presLayoutVars>
          <dgm:bulletEnabled val="1"/>
        </dgm:presLayoutVars>
      </dgm:prSet>
      <dgm:spPr/>
    </dgm:pt>
    <dgm:pt modelId="{1CD88BD8-1AD2-4DDB-8BAE-8E75F57171DA}" type="pres">
      <dgm:prSet presAssocID="{7365C681-0E26-4179-8D09-542893FE0497}" presName="aSpace" presStyleCnt="0"/>
      <dgm:spPr/>
    </dgm:pt>
    <dgm:pt modelId="{1B6C15C0-8039-4C6D-9457-D4370BEB4583}" type="pres">
      <dgm:prSet presAssocID="{17F6E87D-0852-41EE-A501-3CD3220EC8A2}" presName="aNode" presStyleLbl="fgAcc1" presStyleIdx="1" presStyleCnt="6">
        <dgm:presLayoutVars>
          <dgm:bulletEnabled val="1"/>
        </dgm:presLayoutVars>
      </dgm:prSet>
      <dgm:spPr/>
    </dgm:pt>
    <dgm:pt modelId="{FA483CDD-22E4-4262-92A2-5676FEBF6291}" type="pres">
      <dgm:prSet presAssocID="{17F6E87D-0852-41EE-A501-3CD3220EC8A2}" presName="aSpace" presStyleCnt="0"/>
      <dgm:spPr/>
    </dgm:pt>
    <dgm:pt modelId="{06BC8146-1DFB-403E-A5BE-114C91698946}" type="pres">
      <dgm:prSet presAssocID="{8DFF1C96-400B-4974-86FB-DAE750A7A828}" presName="aNode" presStyleLbl="fgAcc1" presStyleIdx="2" presStyleCnt="6">
        <dgm:presLayoutVars>
          <dgm:bulletEnabled val="1"/>
        </dgm:presLayoutVars>
      </dgm:prSet>
      <dgm:spPr/>
    </dgm:pt>
    <dgm:pt modelId="{9DD8D967-C63D-47AD-B8BC-5CAB731DCA19}" type="pres">
      <dgm:prSet presAssocID="{8DFF1C96-400B-4974-86FB-DAE750A7A828}" presName="aSpace" presStyleCnt="0"/>
      <dgm:spPr/>
    </dgm:pt>
    <dgm:pt modelId="{D6E18D6A-7ADA-45BE-931B-89A8F6A72C85}" type="pres">
      <dgm:prSet presAssocID="{2D0855EC-435D-4084-94EA-D0ADBE87040C}" presName="aNode" presStyleLbl="fgAcc1" presStyleIdx="3" presStyleCnt="6">
        <dgm:presLayoutVars>
          <dgm:bulletEnabled val="1"/>
        </dgm:presLayoutVars>
      </dgm:prSet>
      <dgm:spPr/>
    </dgm:pt>
    <dgm:pt modelId="{C4C40291-4775-47E5-A315-FB2B1C75D148}" type="pres">
      <dgm:prSet presAssocID="{2D0855EC-435D-4084-94EA-D0ADBE87040C}" presName="aSpace" presStyleCnt="0"/>
      <dgm:spPr/>
    </dgm:pt>
    <dgm:pt modelId="{4555B813-454A-456C-8760-45A3F16C567A}" type="pres">
      <dgm:prSet presAssocID="{8DBCC28A-01FA-4BDE-8173-F0C9103E955A}" presName="aNode" presStyleLbl="fgAcc1" presStyleIdx="4" presStyleCnt="6">
        <dgm:presLayoutVars>
          <dgm:bulletEnabled val="1"/>
        </dgm:presLayoutVars>
      </dgm:prSet>
      <dgm:spPr/>
    </dgm:pt>
    <dgm:pt modelId="{F0C5C360-BCF9-4E1D-9B7E-1AD1861C20BE}" type="pres">
      <dgm:prSet presAssocID="{8DBCC28A-01FA-4BDE-8173-F0C9103E955A}" presName="aSpace" presStyleCnt="0"/>
      <dgm:spPr/>
    </dgm:pt>
    <dgm:pt modelId="{A3A30D44-A202-435F-8CD1-8B5AB92A0D55}" type="pres">
      <dgm:prSet presAssocID="{D8A59967-1CBC-4FAC-B745-490D59BA5572}" presName="aNode" presStyleLbl="fgAcc1" presStyleIdx="5" presStyleCnt="6">
        <dgm:presLayoutVars>
          <dgm:bulletEnabled val="1"/>
        </dgm:presLayoutVars>
      </dgm:prSet>
      <dgm:spPr/>
    </dgm:pt>
    <dgm:pt modelId="{4D9F7CD8-9829-42AC-A318-DF39CBA1827D}" type="pres">
      <dgm:prSet presAssocID="{D8A59967-1CBC-4FAC-B745-490D59BA5572}" presName="aSpace" presStyleCnt="0"/>
      <dgm:spPr/>
    </dgm:pt>
  </dgm:ptLst>
  <dgm:cxnLst>
    <dgm:cxn modelId="{B8CF5126-5D77-4A07-A96E-9D254A25D34A}" srcId="{39FAD5B9-0BAD-4C40-84DA-1C2718EA35F1}" destId="{D8A59967-1CBC-4FAC-B745-490D59BA5572}" srcOrd="5" destOrd="0" parTransId="{6B66B886-8EBB-4D32-9B07-617919E90BAB}" sibTransId="{EBAF0667-E295-41A5-88E2-03CB1FE8AEB5}"/>
    <dgm:cxn modelId="{BE10462A-29C5-40C5-B8CA-7BFF23AF8A26}" type="presOf" srcId="{2D0855EC-435D-4084-94EA-D0ADBE87040C}" destId="{D6E18D6A-7ADA-45BE-931B-89A8F6A72C85}" srcOrd="0" destOrd="0" presId="urn:microsoft.com/office/officeart/2005/8/layout/pyramid2"/>
    <dgm:cxn modelId="{FD53715B-D792-4794-A891-C59409CE8676}" srcId="{39FAD5B9-0BAD-4C40-84DA-1C2718EA35F1}" destId="{7365C681-0E26-4179-8D09-542893FE0497}" srcOrd="0" destOrd="0" parTransId="{8BEC43B8-5396-4E2B-BC95-4CC7F0F8868E}" sibTransId="{7DB6D842-7D18-403E-9FCB-2C1380E3D3C6}"/>
    <dgm:cxn modelId="{07F6EE66-8607-478D-8315-E0E163E816A0}" srcId="{39FAD5B9-0BAD-4C40-84DA-1C2718EA35F1}" destId="{2D0855EC-435D-4084-94EA-D0ADBE87040C}" srcOrd="3" destOrd="0" parTransId="{2D0102CE-EBE1-4FA8-BE0A-BCD145404383}" sibTransId="{44A3EF2C-47D5-45FC-A89C-1FF98EC88300}"/>
    <dgm:cxn modelId="{45D2DE51-33BC-4E51-93B2-6C202A9FE4DB}" type="presOf" srcId="{8DBCC28A-01FA-4BDE-8173-F0C9103E955A}" destId="{4555B813-454A-456C-8760-45A3F16C567A}" srcOrd="0" destOrd="0" presId="urn:microsoft.com/office/officeart/2005/8/layout/pyramid2"/>
    <dgm:cxn modelId="{2C8C8959-DDEA-4F1A-851D-9B027BFC0A83}" srcId="{39FAD5B9-0BAD-4C40-84DA-1C2718EA35F1}" destId="{17F6E87D-0852-41EE-A501-3CD3220EC8A2}" srcOrd="1" destOrd="0" parTransId="{BEAD879D-2650-4AA9-934A-E4A6D37DD005}" sibTransId="{FA6C0EED-5F19-48B6-9A17-8D70CDA34D65}"/>
    <dgm:cxn modelId="{DDC96B83-9AD2-45E1-AA46-EC38C2A28847}" srcId="{39FAD5B9-0BAD-4C40-84DA-1C2718EA35F1}" destId="{8DFF1C96-400B-4974-86FB-DAE750A7A828}" srcOrd="2" destOrd="0" parTransId="{2602DB5C-C23C-4B82-9A54-CFEFEB7F1F14}" sibTransId="{A0025D4F-D802-4C2B-8F91-E2D17C1D72D2}"/>
    <dgm:cxn modelId="{E387B590-7F6D-4B2E-9294-EF279560C00E}" type="presOf" srcId="{39FAD5B9-0BAD-4C40-84DA-1C2718EA35F1}" destId="{BEE5A96E-5F3F-48AB-B73D-09C71124F2C8}" srcOrd="0" destOrd="0" presId="urn:microsoft.com/office/officeart/2005/8/layout/pyramid2"/>
    <dgm:cxn modelId="{D52D509B-9AA9-4247-8D70-41ACB5AA3C65}" type="presOf" srcId="{8DFF1C96-400B-4974-86FB-DAE750A7A828}" destId="{06BC8146-1DFB-403E-A5BE-114C91698946}" srcOrd="0" destOrd="0" presId="urn:microsoft.com/office/officeart/2005/8/layout/pyramid2"/>
    <dgm:cxn modelId="{3D1AFB9D-6C72-453D-8DD3-E978284955BD}" type="presOf" srcId="{D8A59967-1CBC-4FAC-B745-490D59BA5572}" destId="{A3A30D44-A202-435F-8CD1-8B5AB92A0D55}" srcOrd="0" destOrd="0" presId="urn:microsoft.com/office/officeart/2005/8/layout/pyramid2"/>
    <dgm:cxn modelId="{992F09A0-F547-4659-A8BE-5AEA807845FC}" srcId="{39FAD5B9-0BAD-4C40-84DA-1C2718EA35F1}" destId="{8DBCC28A-01FA-4BDE-8173-F0C9103E955A}" srcOrd="4" destOrd="0" parTransId="{61C2710B-CBD8-44D2-86A4-6EF17920F3BA}" sibTransId="{BB94F29C-5C66-43D0-AB9F-44BD9270A6C4}"/>
    <dgm:cxn modelId="{D9F722C0-1441-41EF-AEAC-AF90EF704EB2}" type="presOf" srcId="{17F6E87D-0852-41EE-A501-3CD3220EC8A2}" destId="{1B6C15C0-8039-4C6D-9457-D4370BEB4583}" srcOrd="0" destOrd="0" presId="urn:microsoft.com/office/officeart/2005/8/layout/pyramid2"/>
    <dgm:cxn modelId="{8DEC72DC-A217-40F0-A716-92D4DE413A38}" type="presOf" srcId="{7365C681-0E26-4179-8D09-542893FE0497}" destId="{21A3A85F-A90E-4F17-BDAF-D8D70FAB05E8}" srcOrd="0" destOrd="0" presId="urn:microsoft.com/office/officeart/2005/8/layout/pyramid2"/>
    <dgm:cxn modelId="{40CB47A5-01B9-4C13-B5D8-E6CD63840A35}" type="presParOf" srcId="{BEE5A96E-5F3F-48AB-B73D-09C71124F2C8}" destId="{1F6553CC-5F40-4031-BA8B-655B4A5835E0}" srcOrd="0" destOrd="0" presId="urn:microsoft.com/office/officeart/2005/8/layout/pyramid2"/>
    <dgm:cxn modelId="{92FA47F6-900D-42EF-BE3D-E5BE777D3797}" type="presParOf" srcId="{BEE5A96E-5F3F-48AB-B73D-09C71124F2C8}" destId="{C32E1BDB-D696-43BB-9F22-CB5C97B5F26F}" srcOrd="1" destOrd="0" presId="urn:microsoft.com/office/officeart/2005/8/layout/pyramid2"/>
    <dgm:cxn modelId="{EA317D34-6946-43CB-A715-AF6C245AFFAC}" type="presParOf" srcId="{C32E1BDB-D696-43BB-9F22-CB5C97B5F26F}" destId="{21A3A85F-A90E-4F17-BDAF-D8D70FAB05E8}" srcOrd="0" destOrd="0" presId="urn:microsoft.com/office/officeart/2005/8/layout/pyramid2"/>
    <dgm:cxn modelId="{EE504200-8CE1-499C-9D75-DC7B16E6955A}" type="presParOf" srcId="{C32E1BDB-D696-43BB-9F22-CB5C97B5F26F}" destId="{1CD88BD8-1AD2-4DDB-8BAE-8E75F57171DA}" srcOrd="1" destOrd="0" presId="urn:microsoft.com/office/officeart/2005/8/layout/pyramid2"/>
    <dgm:cxn modelId="{7557F87E-17B8-4280-86C4-6BA87D73C4BA}" type="presParOf" srcId="{C32E1BDB-D696-43BB-9F22-CB5C97B5F26F}" destId="{1B6C15C0-8039-4C6D-9457-D4370BEB4583}" srcOrd="2" destOrd="0" presId="urn:microsoft.com/office/officeart/2005/8/layout/pyramid2"/>
    <dgm:cxn modelId="{6335B3FF-80DB-4BAC-B0E9-DEEF435870E5}" type="presParOf" srcId="{C32E1BDB-D696-43BB-9F22-CB5C97B5F26F}" destId="{FA483CDD-22E4-4262-92A2-5676FEBF6291}" srcOrd="3" destOrd="0" presId="urn:microsoft.com/office/officeart/2005/8/layout/pyramid2"/>
    <dgm:cxn modelId="{D35FBD13-0EE6-46E0-A363-B26022257678}" type="presParOf" srcId="{C32E1BDB-D696-43BB-9F22-CB5C97B5F26F}" destId="{06BC8146-1DFB-403E-A5BE-114C91698946}" srcOrd="4" destOrd="0" presId="urn:microsoft.com/office/officeart/2005/8/layout/pyramid2"/>
    <dgm:cxn modelId="{66DFA006-1CFD-49B4-B4C6-F2921C145830}" type="presParOf" srcId="{C32E1BDB-D696-43BB-9F22-CB5C97B5F26F}" destId="{9DD8D967-C63D-47AD-B8BC-5CAB731DCA19}" srcOrd="5" destOrd="0" presId="urn:microsoft.com/office/officeart/2005/8/layout/pyramid2"/>
    <dgm:cxn modelId="{DA3ED96F-0293-4292-A6B6-D1193A999A18}" type="presParOf" srcId="{C32E1BDB-D696-43BB-9F22-CB5C97B5F26F}" destId="{D6E18D6A-7ADA-45BE-931B-89A8F6A72C85}" srcOrd="6" destOrd="0" presId="urn:microsoft.com/office/officeart/2005/8/layout/pyramid2"/>
    <dgm:cxn modelId="{41F6E75B-F6CF-44D7-A6F8-A7CB56EA8659}" type="presParOf" srcId="{C32E1BDB-D696-43BB-9F22-CB5C97B5F26F}" destId="{C4C40291-4775-47E5-A315-FB2B1C75D148}" srcOrd="7" destOrd="0" presId="urn:microsoft.com/office/officeart/2005/8/layout/pyramid2"/>
    <dgm:cxn modelId="{C727DA7D-BD5C-41CF-B3AC-272FCF059F0E}" type="presParOf" srcId="{C32E1BDB-D696-43BB-9F22-CB5C97B5F26F}" destId="{4555B813-454A-456C-8760-45A3F16C567A}" srcOrd="8" destOrd="0" presId="urn:microsoft.com/office/officeart/2005/8/layout/pyramid2"/>
    <dgm:cxn modelId="{D27D2362-A82F-4458-A81A-9BB10297D594}" type="presParOf" srcId="{C32E1BDB-D696-43BB-9F22-CB5C97B5F26F}" destId="{F0C5C360-BCF9-4E1D-9B7E-1AD1861C20BE}" srcOrd="9" destOrd="0" presId="urn:microsoft.com/office/officeart/2005/8/layout/pyramid2"/>
    <dgm:cxn modelId="{DB974B7D-C282-4677-830E-91B6F95033D1}" type="presParOf" srcId="{C32E1BDB-D696-43BB-9F22-CB5C97B5F26F}" destId="{A3A30D44-A202-435F-8CD1-8B5AB92A0D55}" srcOrd="10" destOrd="0" presId="urn:microsoft.com/office/officeart/2005/8/layout/pyramid2"/>
    <dgm:cxn modelId="{C77F2CCA-FB92-4C95-AE60-9B2866500DD9}" type="presParOf" srcId="{C32E1BDB-D696-43BB-9F22-CB5C97B5F26F}" destId="{4D9F7CD8-9829-42AC-A318-DF39CBA1827D}"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BA263-AD1C-4314-A79B-84E346F52B9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4B96E6D-E9E4-4D4D-8BE2-A16A868F8660}">
      <dgm:prSet/>
      <dgm:spPr/>
      <dgm:t>
        <a:bodyPr/>
        <a:lstStyle/>
        <a:p>
          <a:r>
            <a:rPr lang="en-US" baseline="0"/>
            <a:t>Located on the DE webpage on GAfutures site </a:t>
          </a:r>
          <a:endParaRPr lang="en-US"/>
        </a:p>
      </dgm:t>
    </dgm:pt>
    <dgm:pt modelId="{AAC8ACC2-47E8-47F0-A39E-0C98D636A74D}" type="parTrans" cxnId="{377C60B4-307C-4379-80CD-DF4F69B15EAF}">
      <dgm:prSet/>
      <dgm:spPr/>
      <dgm:t>
        <a:bodyPr/>
        <a:lstStyle/>
        <a:p>
          <a:endParaRPr lang="en-US"/>
        </a:p>
      </dgm:t>
    </dgm:pt>
    <dgm:pt modelId="{32B2ACA3-AA37-4D78-A6E0-6F2E5BE47F06}" type="sibTrans" cxnId="{377C60B4-307C-4379-80CD-DF4F69B15EAF}">
      <dgm:prSet/>
      <dgm:spPr/>
      <dgm:t>
        <a:bodyPr/>
        <a:lstStyle/>
        <a:p>
          <a:endParaRPr lang="en-US"/>
        </a:p>
      </dgm:t>
    </dgm:pt>
    <dgm:pt modelId="{67C78C10-0529-443E-9211-6307BB3AA827}">
      <dgm:prSet/>
      <dgm:spPr/>
      <dgm:t>
        <a:bodyPr/>
        <a:lstStyle/>
        <a:p>
          <a:r>
            <a:rPr lang="en-US" baseline="0"/>
            <a:t>All approved postsecondary courses and comparable high school courses to be used as the dual credit.</a:t>
          </a:r>
          <a:endParaRPr lang="en-US"/>
        </a:p>
      </dgm:t>
    </dgm:pt>
    <dgm:pt modelId="{F983C1AB-CD78-487B-9076-6546872BCF02}" type="parTrans" cxnId="{D3230BC2-A74E-4AFF-AFB9-1DEC08B3599E}">
      <dgm:prSet/>
      <dgm:spPr/>
      <dgm:t>
        <a:bodyPr/>
        <a:lstStyle/>
        <a:p>
          <a:endParaRPr lang="en-US"/>
        </a:p>
      </dgm:t>
    </dgm:pt>
    <dgm:pt modelId="{A9CF7243-C296-4068-9332-A01415E4AEAE}" type="sibTrans" cxnId="{D3230BC2-A74E-4AFF-AFB9-1DEC08B3599E}">
      <dgm:prSet/>
      <dgm:spPr/>
      <dgm:t>
        <a:bodyPr/>
        <a:lstStyle/>
        <a:p>
          <a:endParaRPr lang="en-US"/>
        </a:p>
      </dgm:t>
    </dgm:pt>
    <dgm:pt modelId="{2099276D-CB99-4822-B9D0-212535EAB2DE}">
      <dgm:prSet/>
      <dgm:spPr/>
      <dgm:t>
        <a:bodyPr/>
        <a:lstStyle/>
        <a:p>
          <a:r>
            <a:rPr lang="en-US" baseline="0"/>
            <a:t>Directory lists under each participating postsecondary institution.</a:t>
          </a:r>
          <a:endParaRPr lang="en-US"/>
        </a:p>
      </dgm:t>
    </dgm:pt>
    <dgm:pt modelId="{C4AD249F-49CF-4413-8FF5-6676571DB1C3}" type="parTrans" cxnId="{4D65D156-7609-4F14-894D-99DA6C0A7D02}">
      <dgm:prSet/>
      <dgm:spPr/>
      <dgm:t>
        <a:bodyPr/>
        <a:lstStyle/>
        <a:p>
          <a:endParaRPr lang="en-US"/>
        </a:p>
      </dgm:t>
    </dgm:pt>
    <dgm:pt modelId="{30418707-4A15-4CA8-97F4-37F06C90465A}" type="sibTrans" cxnId="{4D65D156-7609-4F14-894D-99DA6C0A7D02}">
      <dgm:prSet/>
      <dgm:spPr/>
      <dgm:t>
        <a:bodyPr/>
        <a:lstStyle/>
        <a:p>
          <a:endParaRPr lang="en-US"/>
        </a:p>
      </dgm:t>
    </dgm:pt>
    <dgm:pt modelId="{9961FF70-EE2F-48B7-B2CA-6D3F7C278101}">
      <dgm:prSet/>
      <dgm:spPr/>
      <dgm:t>
        <a:bodyPr/>
        <a:lstStyle/>
        <a:p>
          <a:r>
            <a:rPr lang="en-US" baseline="0"/>
            <a:t>Courses are listed by categories then alpha order by the postsecondary course number field.</a:t>
          </a:r>
          <a:endParaRPr lang="en-US"/>
        </a:p>
      </dgm:t>
    </dgm:pt>
    <dgm:pt modelId="{D7DF813F-4752-4D62-9FB8-9A715E9F1635}" type="parTrans" cxnId="{77E937C4-DCDC-46B6-B92A-D54DD7B6C1C0}">
      <dgm:prSet/>
      <dgm:spPr/>
      <dgm:t>
        <a:bodyPr/>
        <a:lstStyle/>
        <a:p>
          <a:endParaRPr lang="en-US"/>
        </a:p>
      </dgm:t>
    </dgm:pt>
    <dgm:pt modelId="{10BE2A88-1807-42AD-AC95-F35F200F3B75}" type="sibTrans" cxnId="{77E937C4-DCDC-46B6-B92A-D54DD7B6C1C0}">
      <dgm:prSet/>
      <dgm:spPr/>
      <dgm:t>
        <a:bodyPr/>
        <a:lstStyle/>
        <a:p>
          <a:endParaRPr lang="en-US"/>
        </a:p>
      </dgm:t>
    </dgm:pt>
    <dgm:pt modelId="{F449D00B-AB19-4A83-B09F-A32EC80F6DDB}" type="pres">
      <dgm:prSet presAssocID="{3A2BA263-AD1C-4314-A79B-84E346F52B95}" presName="linear" presStyleCnt="0">
        <dgm:presLayoutVars>
          <dgm:animLvl val="lvl"/>
          <dgm:resizeHandles val="exact"/>
        </dgm:presLayoutVars>
      </dgm:prSet>
      <dgm:spPr/>
    </dgm:pt>
    <dgm:pt modelId="{FE143C9B-96BC-4FAA-9F16-7206CC91F270}" type="pres">
      <dgm:prSet presAssocID="{24B96E6D-E9E4-4D4D-8BE2-A16A868F8660}" presName="parentText" presStyleLbl="node1" presStyleIdx="0" presStyleCnt="4">
        <dgm:presLayoutVars>
          <dgm:chMax val="0"/>
          <dgm:bulletEnabled val="1"/>
        </dgm:presLayoutVars>
      </dgm:prSet>
      <dgm:spPr/>
    </dgm:pt>
    <dgm:pt modelId="{462F6C3D-9B88-4220-AE48-92431144E426}" type="pres">
      <dgm:prSet presAssocID="{32B2ACA3-AA37-4D78-A6E0-6F2E5BE47F06}" presName="spacer" presStyleCnt="0"/>
      <dgm:spPr/>
    </dgm:pt>
    <dgm:pt modelId="{43204EA4-8367-44BD-B470-E2C2C26AED08}" type="pres">
      <dgm:prSet presAssocID="{67C78C10-0529-443E-9211-6307BB3AA827}" presName="parentText" presStyleLbl="node1" presStyleIdx="1" presStyleCnt="4">
        <dgm:presLayoutVars>
          <dgm:chMax val="0"/>
          <dgm:bulletEnabled val="1"/>
        </dgm:presLayoutVars>
      </dgm:prSet>
      <dgm:spPr/>
    </dgm:pt>
    <dgm:pt modelId="{2B8DC49F-D293-43DC-A7BC-5AC90CBC2ECA}" type="pres">
      <dgm:prSet presAssocID="{A9CF7243-C296-4068-9332-A01415E4AEAE}" presName="spacer" presStyleCnt="0"/>
      <dgm:spPr/>
    </dgm:pt>
    <dgm:pt modelId="{92514B65-4C1D-42FF-8289-0F7BB299CEF9}" type="pres">
      <dgm:prSet presAssocID="{2099276D-CB99-4822-B9D0-212535EAB2DE}" presName="parentText" presStyleLbl="node1" presStyleIdx="2" presStyleCnt="4">
        <dgm:presLayoutVars>
          <dgm:chMax val="0"/>
          <dgm:bulletEnabled val="1"/>
        </dgm:presLayoutVars>
      </dgm:prSet>
      <dgm:spPr/>
    </dgm:pt>
    <dgm:pt modelId="{B81FBEC3-67E2-4961-A12A-509B53FC2AE1}" type="pres">
      <dgm:prSet presAssocID="{30418707-4A15-4CA8-97F4-37F06C90465A}" presName="spacer" presStyleCnt="0"/>
      <dgm:spPr/>
    </dgm:pt>
    <dgm:pt modelId="{95297566-BE61-4C2F-B2F8-A345BD61712A}" type="pres">
      <dgm:prSet presAssocID="{9961FF70-EE2F-48B7-B2CA-6D3F7C278101}" presName="parentText" presStyleLbl="node1" presStyleIdx="3" presStyleCnt="4">
        <dgm:presLayoutVars>
          <dgm:chMax val="0"/>
          <dgm:bulletEnabled val="1"/>
        </dgm:presLayoutVars>
      </dgm:prSet>
      <dgm:spPr/>
    </dgm:pt>
  </dgm:ptLst>
  <dgm:cxnLst>
    <dgm:cxn modelId="{5D93601B-7FFD-412F-80E4-6B68C6B790F2}" type="presOf" srcId="{3A2BA263-AD1C-4314-A79B-84E346F52B95}" destId="{F449D00B-AB19-4A83-B09F-A32EC80F6DDB}" srcOrd="0" destOrd="0" presId="urn:microsoft.com/office/officeart/2005/8/layout/vList2"/>
    <dgm:cxn modelId="{BC36CB20-329C-49B6-85AF-61D95A9FEF63}" type="presOf" srcId="{2099276D-CB99-4822-B9D0-212535EAB2DE}" destId="{92514B65-4C1D-42FF-8289-0F7BB299CEF9}" srcOrd="0" destOrd="0" presId="urn:microsoft.com/office/officeart/2005/8/layout/vList2"/>
    <dgm:cxn modelId="{56AF272D-DA40-4385-B9D2-3E28E8497B89}" type="presOf" srcId="{9961FF70-EE2F-48B7-B2CA-6D3F7C278101}" destId="{95297566-BE61-4C2F-B2F8-A345BD61712A}" srcOrd="0" destOrd="0" presId="urn:microsoft.com/office/officeart/2005/8/layout/vList2"/>
    <dgm:cxn modelId="{4D65D156-7609-4F14-894D-99DA6C0A7D02}" srcId="{3A2BA263-AD1C-4314-A79B-84E346F52B95}" destId="{2099276D-CB99-4822-B9D0-212535EAB2DE}" srcOrd="2" destOrd="0" parTransId="{C4AD249F-49CF-4413-8FF5-6676571DB1C3}" sibTransId="{30418707-4A15-4CA8-97F4-37F06C90465A}"/>
    <dgm:cxn modelId="{C0D44A86-F665-4CB9-AC8F-6AFB3EA70416}" type="presOf" srcId="{67C78C10-0529-443E-9211-6307BB3AA827}" destId="{43204EA4-8367-44BD-B470-E2C2C26AED08}" srcOrd="0" destOrd="0" presId="urn:microsoft.com/office/officeart/2005/8/layout/vList2"/>
    <dgm:cxn modelId="{377C60B4-307C-4379-80CD-DF4F69B15EAF}" srcId="{3A2BA263-AD1C-4314-A79B-84E346F52B95}" destId="{24B96E6D-E9E4-4D4D-8BE2-A16A868F8660}" srcOrd="0" destOrd="0" parTransId="{AAC8ACC2-47E8-47F0-A39E-0C98D636A74D}" sibTransId="{32B2ACA3-AA37-4D78-A6E0-6F2E5BE47F06}"/>
    <dgm:cxn modelId="{D3230BC2-A74E-4AFF-AFB9-1DEC08B3599E}" srcId="{3A2BA263-AD1C-4314-A79B-84E346F52B95}" destId="{67C78C10-0529-443E-9211-6307BB3AA827}" srcOrd="1" destOrd="0" parTransId="{F983C1AB-CD78-487B-9076-6546872BCF02}" sibTransId="{A9CF7243-C296-4068-9332-A01415E4AEAE}"/>
    <dgm:cxn modelId="{77E937C4-DCDC-46B6-B92A-D54DD7B6C1C0}" srcId="{3A2BA263-AD1C-4314-A79B-84E346F52B95}" destId="{9961FF70-EE2F-48B7-B2CA-6D3F7C278101}" srcOrd="3" destOrd="0" parTransId="{D7DF813F-4752-4D62-9FB8-9A715E9F1635}" sibTransId="{10BE2A88-1807-42AD-AC95-F35F200F3B75}"/>
    <dgm:cxn modelId="{775E72DB-E66A-49FB-B13F-0635B7B704FF}" type="presOf" srcId="{24B96E6D-E9E4-4D4D-8BE2-A16A868F8660}" destId="{FE143C9B-96BC-4FAA-9F16-7206CC91F270}" srcOrd="0" destOrd="0" presId="urn:microsoft.com/office/officeart/2005/8/layout/vList2"/>
    <dgm:cxn modelId="{502292F6-9226-4FCC-BE62-A00115ED2302}" type="presParOf" srcId="{F449D00B-AB19-4A83-B09F-A32EC80F6DDB}" destId="{FE143C9B-96BC-4FAA-9F16-7206CC91F270}" srcOrd="0" destOrd="0" presId="urn:microsoft.com/office/officeart/2005/8/layout/vList2"/>
    <dgm:cxn modelId="{05CCB912-F262-467E-9BA8-D69BFB078890}" type="presParOf" srcId="{F449D00B-AB19-4A83-B09F-A32EC80F6DDB}" destId="{462F6C3D-9B88-4220-AE48-92431144E426}" srcOrd="1" destOrd="0" presId="urn:microsoft.com/office/officeart/2005/8/layout/vList2"/>
    <dgm:cxn modelId="{56CAECE7-CC6E-4522-9257-5D48CB2E7E70}" type="presParOf" srcId="{F449D00B-AB19-4A83-B09F-A32EC80F6DDB}" destId="{43204EA4-8367-44BD-B470-E2C2C26AED08}" srcOrd="2" destOrd="0" presId="urn:microsoft.com/office/officeart/2005/8/layout/vList2"/>
    <dgm:cxn modelId="{64E5F046-7F62-495A-8669-32FC19E5839E}" type="presParOf" srcId="{F449D00B-AB19-4A83-B09F-A32EC80F6DDB}" destId="{2B8DC49F-D293-43DC-A7BC-5AC90CBC2ECA}" srcOrd="3" destOrd="0" presId="urn:microsoft.com/office/officeart/2005/8/layout/vList2"/>
    <dgm:cxn modelId="{1852A961-D17D-4671-99DE-5E2A7D5E33E9}" type="presParOf" srcId="{F449D00B-AB19-4A83-B09F-A32EC80F6DDB}" destId="{92514B65-4C1D-42FF-8289-0F7BB299CEF9}" srcOrd="4" destOrd="0" presId="urn:microsoft.com/office/officeart/2005/8/layout/vList2"/>
    <dgm:cxn modelId="{5AD2E726-D223-4AE5-8DF7-F13EF04A0903}" type="presParOf" srcId="{F449D00B-AB19-4A83-B09F-A32EC80F6DDB}" destId="{B81FBEC3-67E2-4961-A12A-509B53FC2AE1}" srcOrd="5" destOrd="0" presId="urn:microsoft.com/office/officeart/2005/8/layout/vList2"/>
    <dgm:cxn modelId="{1171C206-E372-4283-B2C2-12DBD552A090}" type="presParOf" srcId="{F449D00B-AB19-4A83-B09F-A32EC80F6DDB}" destId="{95297566-BE61-4C2F-B2F8-A345BD61712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553CC-5F40-4031-BA8B-655B4A5835E0}">
      <dsp:nvSpPr>
        <dsp:cNvPr id="0" name=""/>
        <dsp:cNvSpPr/>
      </dsp:nvSpPr>
      <dsp:spPr>
        <a:xfrm>
          <a:off x="954404" y="0"/>
          <a:ext cx="5562600" cy="5562600"/>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3A85F-A90E-4F17-BDAF-D8D70FAB05E8}">
      <dsp:nvSpPr>
        <dsp:cNvPr id="0" name=""/>
        <dsp:cNvSpPr/>
      </dsp:nvSpPr>
      <dsp:spPr>
        <a:xfrm>
          <a:off x="3735704" y="559247"/>
          <a:ext cx="3615690" cy="658385"/>
        </a:xfrm>
        <a:prstGeom prst="roundRect">
          <a:avLst/>
        </a:prstGeom>
        <a:solidFill>
          <a:schemeClr val="lt1">
            <a:alpha val="90000"/>
            <a:hueOff val="0"/>
            <a:satOff val="0"/>
            <a:lumOff val="0"/>
            <a:alphaOff val="0"/>
          </a:schemeClr>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Enhance high school experience</a:t>
          </a:r>
        </a:p>
      </dsp:txBody>
      <dsp:txXfrm>
        <a:off x="3767844" y="591387"/>
        <a:ext cx="3551410" cy="594105"/>
      </dsp:txXfrm>
    </dsp:sp>
    <dsp:sp modelId="{1B6C15C0-8039-4C6D-9457-D4370BEB4583}">
      <dsp:nvSpPr>
        <dsp:cNvPr id="0" name=""/>
        <dsp:cNvSpPr/>
      </dsp:nvSpPr>
      <dsp:spPr>
        <a:xfrm>
          <a:off x="3735704" y="1299931"/>
          <a:ext cx="3615690" cy="658385"/>
        </a:xfrm>
        <a:prstGeom prst="roundRect">
          <a:avLst/>
        </a:prstGeom>
        <a:solidFill>
          <a:schemeClr val="lt1">
            <a:alpha val="90000"/>
            <a:hueOff val="0"/>
            <a:satOff val="0"/>
            <a:lumOff val="0"/>
            <a:alphaOff val="0"/>
          </a:schemeClr>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Expanded course offerings</a:t>
          </a:r>
        </a:p>
      </dsp:txBody>
      <dsp:txXfrm>
        <a:off x="3767844" y="1332071"/>
        <a:ext cx="3551410" cy="594105"/>
      </dsp:txXfrm>
    </dsp:sp>
    <dsp:sp modelId="{06BC8146-1DFB-403E-A5BE-114C91698946}">
      <dsp:nvSpPr>
        <dsp:cNvPr id="0" name=""/>
        <dsp:cNvSpPr/>
      </dsp:nvSpPr>
      <dsp:spPr>
        <a:xfrm>
          <a:off x="3735704" y="2040615"/>
          <a:ext cx="3615690" cy="658385"/>
        </a:xfrm>
        <a:prstGeom prst="roundRect">
          <a:avLst/>
        </a:prstGeom>
        <a:solidFill>
          <a:schemeClr val="lt1">
            <a:alpha val="90000"/>
            <a:hueOff val="0"/>
            <a:satOff val="0"/>
            <a:lumOff val="0"/>
            <a:alphaOff val="0"/>
          </a:schemeClr>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College persistence</a:t>
          </a:r>
        </a:p>
      </dsp:txBody>
      <dsp:txXfrm>
        <a:off x="3767844" y="2072755"/>
        <a:ext cx="3551410" cy="594105"/>
      </dsp:txXfrm>
    </dsp:sp>
    <dsp:sp modelId="{D6E18D6A-7ADA-45BE-931B-89A8F6A72C85}">
      <dsp:nvSpPr>
        <dsp:cNvPr id="0" name=""/>
        <dsp:cNvSpPr/>
      </dsp:nvSpPr>
      <dsp:spPr>
        <a:xfrm>
          <a:off x="3735704" y="2781299"/>
          <a:ext cx="3615690" cy="658385"/>
        </a:xfrm>
        <a:prstGeom prst="roundRect">
          <a:avLst/>
        </a:prstGeom>
        <a:solidFill>
          <a:schemeClr val="lt1">
            <a:alpha val="90000"/>
            <a:hueOff val="0"/>
            <a:satOff val="0"/>
            <a:lumOff val="0"/>
            <a:alphaOff val="0"/>
          </a:schemeClr>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College savings</a:t>
          </a:r>
        </a:p>
      </dsp:txBody>
      <dsp:txXfrm>
        <a:off x="3767844" y="2813439"/>
        <a:ext cx="3551410" cy="594105"/>
      </dsp:txXfrm>
    </dsp:sp>
    <dsp:sp modelId="{4555B813-454A-456C-8760-45A3F16C567A}">
      <dsp:nvSpPr>
        <dsp:cNvPr id="0" name=""/>
        <dsp:cNvSpPr/>
      </dsp:nvSpPr>
      <dsp:spPr>
        <a:xfrm>
          <a:off x="3735704" y="3521984"/>
          <a:ext cx="3615690" cy="658385"/>
        </a:xfrm>
        <a:prstGeom prst="roundRect">
          <a:avLst/>
        </a:prstGeom>
        <a:solidFill>
          <a:schemeClr val="lt1">
            <a:alpha val="90000"/>
            <a:hueOff val="0"/>
            <a:satOff val="0"/>
            <a:lumOff val="0"/>
            <a:alphaOff val="0"/>
          </a:schemeClr>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Job skills acquisition</a:t>
          </a:r>
        </a:p>
      </dsp:txBody>
      <dsp:txXfrm>
        <a:off x="3767844" y="3554124"/>
        <a:ext cx="3551410" cy="594105"/>
      </dsp:txXfrm>
    </dsp:sp>
    <dsp:sp modelId="{A3A30D44-A202-435F-8CD1-8B5AB92A0D55}">
      <dsp:nvSpPr>
        <dsp:cNvPr id="0" name=""/>
        <dsp:cNvSpPr/>
      </dsp:nvSpPr>
      <dsp:spPr>
        <a:xfrm>
          <a:off x="3735704" y="4262668"/>
          <a:ext cx="3615690" cy="658385"/>
        </a:xfrm>
        <a:prstGeom prst="roundRect">
          <a:avLst/>
        </a:prstGeom>
        <a:solidFill>
          <a:schemeClr val="lt1">
            <a:alpha val="90000"/>
            <a:hueOff val="0"/>
            <a:satOff val="0"/>
            <a:lumOff val="0"/>
            <a:alphaOff val="0"/>
          </a:schemeClr>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Quicker entry into the workforce</a:t>
          </a:r>
        </a:p>
      </dsp:txBody>
      <dsp:txXfrm>
        <a:off x="3767844" y="4294808"/>
        <a:ext cx="3551410" cy="594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43C9B-96BC-4FAA-9F16-7206CC91F270}">
      <dsp:nvSpPr>
        <dsp:cNvPr id="0" name=""/>
        <dsp:cNvSpPr/>
      </dsp:nvSpPr>
      <dsp:spPr>
        <a:xfrm>
          <a:off x="0" y="14087"/>
          <a:ext cx="5012532" cy="109716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Located on the DE webpage on GAfutures site </a:t>
          </a:r>
          <a:endParaRPr lang="en-US" sz="2200" kern="1200"/>
        </a:p>
      </dsp:txBody>
      <dsp:txXfrm>
        <a:off x="53559" y="67646"/>
        <a:ext cx="4905414" cy="990049"/>
      </dsp:txXfrm>
    </dsp:sp>
    <dsp:sp modelId="{43204EA4-8367-44BD-B470-E2C2C26AED08}">
      <dsp:nvSpPr>
        <dsp:cNvPr id="0" name=""/>
        <dsp:cNvSpPr/>
      </dsp:nvSpPr>
      <dsp:spPr>
        <a:xfrm>
          <a:off x="0" y="1174614"/>
          <a:ext cx="5012532" cy="1097167"/>
        </a:xfrm>
        <a:prstGeom prst="roundRect">
          <a:avLst/>
        </a:prstGeom>
        <a:gradFill rotWithShape="0">
          <a:gsLst>
            <a:gs pos="0">
              <a:schemeClr val="accent2">
                <a:hueOff val="-629465"/>
                <a:satOff val="11712"/>
                <a:lumOff val="1568"/>
                <a:alphaOff val="0"/>
                <a:tint val="96000"/>
                <a:lumMod val="104000"/>
              </a:schemeClr>
            </a:gs>
            <a:gs pos="100000">
              <a:schemeClr val="accent2">
                <a:hueOff val="-629465"/>
                <a:satOff val="11712"/>
                <a:lumOff val="156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All approved postsecondary courses and comparable high school courses to be used as the dual credit.</a:t>
          </a:r>
          <a:endParaRPr lang="en-US" sz="2200" kern="1200"/>
        </a:p>
      </dsp:txBody>
      <dsp:txXfrm>
        <a:off x="53559" y="1228173"/>
        <a:ext cx="4905414" cy="990049"/>
      </dsp:txXfrm>
    </dsp:sp>
    <dsp:sp modelId="{92514B65-4C1D-42FF-8289-0F7BB299CEF9}">
      <dsp:nvSpPr>
        <dsp:cNvPr id="0" name=""/>
        <dsp:cNvSpPr/>
      </dsp:nvSpPr>
      <dsp:spPr>
        <a:xfrm>
          <a:off x="0" y="2335142"/>
          <a:ext cx="5012532" cy="1097167"/>
        </a:xfrm>
        <a:prstGeom prst="roundRect">
          <a:avLst/>
        </a:prstGeom>
        <a:gradFill rotWithShape="0">
          <a:gsLst>
            <a:gs pos="0">
              <a:schemeClr val="accent2">
                <a:hueOff val="-1258930"/>
                <a:satOff val="23424"/>
                <a:lumOff val="3137"/>
                <a:alphaOff val="0"/>
                <a:tint val="96000"/>
                <a:lumMod val="104000"/>
              </a:schemeClr>
            </a:gs>
            <a:gs pos="100000">
              <a:schemeClr val="accent2">
                <a:hueOff val="-1258930"/>
                <a:satOff val="23424"/>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Directory lists under each participating postsecondary institution.</a:t>
          </a:r>
          <a:endParaRPr lang="en-US" sz="2200" kern="1200"/>
        </a:p>
      </dsp:txBody>
      <dsp:txXfrm>
        <a:off x="53559" y="2388701"/>
        <a:ext cx="4905414" cy="990049"/>
      </dsp:txXfrm>
    </dsp:sp>
    <dsp:sp modelId="{95297566-BE61-4C2F-B2F8-A345BD61712A}">
      <dsp:nvSpPr>
        <dsp:cNvPr id="0" name=""/>
        <dsp:cNvSpPr/>
      </dsp:nvSpPr>
      <dsp:spPr>
        <a:xfrm>
          <a:off x="0" y="3495670"/>
          <a:ext cx="5012532" cy="1097167"/>
        </a:xfrm>
        <a:prstGeom prst="roundRect">
          <a:avLst/>
        </a:prstGeom>
        <a:gradFill rotWithShape="0">
          <a:gsLst>
            <a:gs pos="0">
              <a:schemeClr val="accent2">
                <a:hueOff val="-1888395"/>
                <a:satOff val="35136"/>
                <a:lumOff val="4705"/>
                <a:alphaOff val="0"/>
                <a:tint val="96000"/>
                <a:lumMod val="104000"/>
              </a:schemeClr>
            </a:gs>
            <a:gs pos="100000">
              <a:schemeClr val="accent2">
                <a:hueOff val="-1888395"/>
                <a:satOff val="35136"/>
                <a:lumOff val="470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Courses are listed by categories then alpha order by the postsecondary course number field.</a:t>
          </a:r>
          <a:endParaRPr lang="en-US" sz="2200" kern="1200"/>
        </a:p>
      </dsp:txBody>
      <dsp:txXfrm>
        <a:off x="53559" y="3549229"/>
        <a:ext cx="4905414" cy="9900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2617E15-EA23-4B8F-8082-A176BC93A2DB}"/>
              </a:ext>
            </a:extLst>
          </p:cNvPr>
          <p:cNvSpPr>
            <a:spLocks noGrp="1" noChangeArrowheads="1"/>
          </p:cNvSpPr>
          <p:nvPr>
            <p:ph type="hdr" sz="quarter"/>
          </p:nvPr>
        </p:nvSpPr>
        <p:spPr bwMode="auto">
          <a:xfrm>
            <a:off x="0" y="0"/>
            <a:ext cx="3090863" cy="471488"/>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defTabSz="946150" eaLnBrk="1" hangingPunct="1">
              <a:defRPr sz="1200">
                <a:latin typeface="Arial" pitchFamily="34" charset="0"/>
              </a:defRPr>
            </a:lvl1pPr>
          </a:lstStyle>
          <a:p>
            <a:pPr>
              <a:defRPr/>
            </a:pPr>
            <a:endParaRPr lang="en-US"/>
          </a:p>
        </p:txBody>
      </p:sp>
      <p:sp>
        <p:nvSpPr>
          <p:cNvPr id="73731" name="Rectangle 3">
            <a:extLst>
              <a:ext uri="{FF2B5EF4-FFF2-40B4-BE49-F238E27FC236}">
                <a16:creationId xmlns:a16="http://schemas.microsoft.com/office/drawing/2014/main" id="{A141242D-B15F-40F5-8A8B-0A579B0A13D1}"/>
              </a:ext>
            </a:extLst>
          </p:cNvPr>
          <p:cNvSpPr>
            <a:spLocks noGrp="1" noChangeArrowheads="1"/>
          </p:cNvSpPr>
          <p:nvPr>
            <p:ph type="dt" sz="quarter" idx="1"/>
          </p:nvPr>
        </p:nvSpPr>
        <p:spPr bwMode="auto">
          <a:xfrm>
            <a:off x="4040188" y="0"/>
            <a:ext cx="3090862" cy="471488"/>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lgn="r" defTabSz="946150" eaLnBrk="1" hangingPunct="1">
              <a:defRPr sz="1200">
                <a:latin typeface="Arial" pitchFamily="34" charset="0"/>
              </a:defRPr>
            </a:lvl1pPr>
          </a:lstStyle>
          <a:p>
            <a:pPr>
              <a:defRPr/>
            </a:pPr>
            <a:endParaRPr lang="en-US"/>
          </a:p>
        </p:txBody>
      </p:sp>
      <p:sp>
        <p:nvSpPr>
          <p:cNvPr id="73732" name="Rectangle 4">
            <a:extLst>
              <a:ext uri="{FF2B5EF4-FFF2-40B4-BE49-F238E27FC236}">
                <a16:creationId xmlns:a16="http://schemas.microsoft.com/office/drawing/2014/main" id="{F28CFA77-6C56-49D0-B052-B1BAB94C23B2}"/>
              </a:ext>
            </a:extLst>
          </p:cNvPr>
          <p:cNvSpPr>
            <a:spLocks noGrp="1" noChangeArrowheads="1"/>
          </p:cNvSpPr>
          <p:nvPr>
            <p:ph type="ftr" sz="quarter" idx="2"/>
          </p:nvPr>
        </p:nvSpPr>
        <p:spPr bwMode="auto">
          <a:xfrm>
            <a:off x="0" y="8945563"/>
            <a:ext cx="3090863" cy="471487"/>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defTabSz="946150" eaLnBrk="1" hangingPunct="1">
              <a:defRPr sz="1200">
                <a:latin typeface="Arial" pitchFamily="34" charset="0"/>
              </a:defRPr>
            </a:lvl1pPr>
          </a:lstStyle>
          <a:p>
            <a:pPr>
              <a:defRPr/>
            </a:pPr>
            <a:endParaRPr lang="en-US"/>
          </a:p>
        </p:txBody>
      </p:sp>
      <p:sp>
        <p:nvSpPr>
          <p:cNvPr id="73733" name="Rectangle 5">
            <a:extLst>
              <a:ext uri="{FF2B5EF4-FFF2-40B4-BE49-F238E27FC236}">
                <a16:creationId xmlns:a16="http://schemas.microsoft.com/office/drawing/2014/main" id="{188EAED3-E752-4E9E-9DAF-A03A20EAC20A}"/>
              </a:ext>
            </a:extLst>
          </p:cNvPr>
          <p:cNvSpPr>
            <a:spLocks noGrp="1" noChangeArrowheads="1"/>
          </p:cNvSpPr>
          <p:nvPr>
            <p:ph type="sldNum" sz="quarter" idx="3"/>
          </p:nvPr>
        </p:nvSpPr>
        <p:spPr bwMode="auto">
          <a:xfrm>
            <a:off x="4040188" y="8945563"/>
            <a:ext cx="3090862" cy="471487"/>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lgn="r" defTabSz="946150" eaLnBrk="1" hangingPunct="1">
              <a:defRPr sz="1200"/>
            </a:lvl1pPr>
          </a:lstStyle>
          <a:p>
            <a:pPr>
              <a:defRPr/>
            </a:pPr>
            <a:fld id="{F15BE4E5-9CD6-4CF7-865E-554231DE625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1F73E97-1BF1-48AF-9B7D-07A4B2B571BA}"/>
              </a:ext>
            </a:extLst>
          </p:cNvPr>
          <p:cNvSpPr>
            <a:spLocks noGrp="1" noChangeArrowheads="1"/>
          </p:cNvSpPr>
          <p:nvPr>
            <p:ph type="hdr" sz="quarter"/>
          </p:nvPr>
        </p:nvSpPr>
        <p:spPr bwMode="auto">
          <a:xfrm>
            <a:off x="0" y="0"/>
            <a:ext cx="3090863" cy="471488"/>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defTabSz="946150" eaLnBrk="1" hangingPunct="1">
              <a:defRPr sz="1200">
                <a:latin typeface="Arial" pitchFamily="34" charset="0"/>
              </a:defRPr>
            </a:lvl1pPr>
          </a:lstStyle>
          <a:p>
            <a:pPr>
              <a:defRPr/>
            </a:pPr>
            <a:endParaRPr lang="en-US"/>
          </a:p>
        </p:txBody>
      </p:sp>
      <p:sp>
        <p:nvSpPr>
          <p:cNvPr id="22531" name="Rectangle 3">
            <a:extLst>
              <a:ext uri="{FF2B5EF4-FFF2-40B4-BE49-F238E27FC236}">
                <a16:creationId xmlns:a16="http://schemas.microsoft.com/office/drawing/2014/main" id="{C80E51E2-E99B-4522-A96D-ED6C7ED6ECF9}"/>
              </a:ext>
            </a:extLst>
          </p:cNvPr>
          <p:cNvSpPr>
            <a:spLocks noGrp="1" noChangeArrowheads="1"/>
          </p:cNvSpPr>
          <p:nvPr>
            <p:ph type="dt" idx="1"/>
          </p:nvPr>
        </p:nvSpPr>
        <p:spPr bwMode="auto">
          <a:xfrm>
            <a:off x="4040188" y="0"/>
            <a:ext cx="3090862" cy="471488"/>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lgn="r" defTabSz="946150" eaLnBrk="1" hangingPunct="1">
              <a:defRPr sz="1200">
                <a:latin typeface="Arial" pitchFamily="34" charset="0"/>
              </a:defRPr>
            </a:lvl1pPr>
          </a:lstStyle>
          <a:p>
            <a:pPr>
              <a:defRPr/>
            </a:pPr>
            <a:endParaRPr lang="en-US"/>
          </a:p>
        </p:txBody>
      </p:sp>
      <p:sp>
        <p:nvSpPr>
          <p:cNvPr id="18436" name="Rectangle 4">
            <a:extLst>
              <a:ext uri="{FF2B5EF4-FFF2-40B4-BE49-F238E27FC236}">
                <a16:creationId xmlns:a16="http://schemas.microsoft.com/office/drawing/2014/main" id="{CA4D9ABE-33C6-4BE0-AA27-C7289E74E74F}"/>
              </a:ext>
            </a:extLst>
          </p:cNvPr>
          <p:cNvSpPr>
            <a:spLocks noRot="1" noChangeArrowheads="1" noTextEdit="1"/>
          </p:cNvSpPr>
          <p:nvPr>
            <p:ph type="sldImg" idx="2"/>
          </p:nvPr>
        </p:nvSpPr>
        <p:spPr bwMode="auto">
          <a:xfrm>
            <a:off x="1211263" y="706438"/>
            <a:ext cx="4710112" cy="3532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DEC10C25-EB88-470B-8F45-D1F9E650B90A}"/>
              </a:ext>
            </a:extLst>
          </p:cNvPr>
          <p:cNvSpPr>
            <a:spLocks noGrp="1" noChangeArrowheads="1"/>
          </p:cNvSpPr>
          <p:nvPr>
            <p:ph type="body" sz="quarter" idx="3"/>
          </p:nvPr>
        </p:nvSpPr>
        <p:spPr bwMode="auto">
          <a:xfrm>
            <a:off x="712788" y="4473575"/>
            <a:ext cx="5707062" cy="4238625"/>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61E2F54D-A22A-428C-AB9E-77FF3276B083}"/>
              </a:ext>
            </a:extLst>
          </p:cNvPr>
          <p:cNvSpPr>
            <a:spLocks noGrp="1" noChangeArrowheads="1"/>
          </p:cNvSpPr>
          <p:nvPr>
            <p:ph type="ftr" sz="quarter" idx="4"/>
          </p:nvPr>
        </p:nvSpPr>
        <p:spPr bwMode="auto">
          <a:xfrm>
            <a:off x="0" y="8945563"/>
            <a:ext cx="3090863" cy="471487"/>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defTabSz="946150" eaLnBrk="1" hangingPunct="1">
              <a:defRPr sz="1200">
                <a:latin typeface="Arial" pitchFamily="34" charset="0"/>
              </a:defRPr>
            </a:lvl1pPr>
          </a:lstStyle>
          <a:p>
            <a:pPr>
              <a:defRPr/>
            </a:pPr>
            <a:endParaRPr lang="en-US"/>
          </a:p>
        </p:txBody>
      </p:sp>
      <p:sp>
        <p:nvSpPr>
          <p:cNvPr id="22535" name="Rectangle 7">
            <a:extLst>
              <a:ext uri="{FF2B5EF4-FFF2-40B4-BE49-F238E27FC236}">
                <a16:creationId xmlns:a16="http://schemas.microsoft.com/office/drawing/2014/main" id="{A616A81F-2A12-402B-BB5E-1513740866FF}"/>
              </a:ext>
            </a:extLst>
          </p:cNvPr>
          <p:cNvSpPr>
            <a:spLocks noGrp="1" noChangeArrowheads="1"/>
          </p:cNvSpPr>
          <p:nvPr>
            <p:ph type="sldNum" sz="quarter" idx="5"/>
          </p:nvPr>
        </p:nvSpPr>
        <p:spPr bwMode="auto">
          <a:xfrm>
            <a:off x="4040188" y="8945563"/>
            <a:ext cx="3090862" cy="471487"/>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lgn="r" defTabSz="946150" eaLnBrk="1" hangingPunct="1">
              <a:defRPr sz="1200"/>
            </a:lvl1pPr>
          </a:lstStyle>
          <a:p>
            <a:pPr>
              <a:defRPr/>
            </a:pPr>
            <a:fld id="{662F33A1-D892-4AA6-9BB4-9918939C9CD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43AC908-92AF-4C30-AF46-82437A8F3D1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4FA5736-9B71-4A8D-8647-FB35E4F9A3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E773A09-7B74-42A6-90E5-91FBB0624915}"/>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CBDBFB5-F25C-4CF3-BB7E-B27DEEF4F2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6C788F3-9F44-4476-8719-20DA059D1EF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3E7EECB-FBFA-4C66-B323-A398BA7A9C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E7EDB11-5EF9-462C-A071-199DBD6193A6}"/>
              </a:ext>
            </a:extLst>
          </p:cNvPr>
          <p:cNvSpPr>
            <a:spLocks noGrp="1" noRot="1" noChangeAspect="1" noTextEdit="1"/>
          </p:cNvSpPr>
          <p:nvPr>
            <p:ph type="sldImg"/>
          </p:nvPr>
        </p:nvSpPr>
        <p:spPr>
          <a:ln/>
        </p:spPr>
      </p:sp>
      <p:sp>
        <p:nvSpPr>
          <p:cNvPr id="74755" name="Rectangle 3">
            <a:extLst>
              <a:ext uri="{FF2B5EF4-FFF2-40B4-BE49-F238E27FC236}">
                <a16:creationId xmlns:a16="http://schemas.microsoft.com/office/drawing/2014/main" id="{14D5CFD1-E74B-44A9-865A-0CC5FF5143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BA6AC60-839B-424D-9B58-CBFB6106C2A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E7110D22-3572-4D93-92F8-16D6B41C47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502C157-ACC4-478F-ABEA-70608A95DBD1}"/>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5097DBA9-E8DA-4953-B45C-33A6A5D575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DE11F84-B990-4210-A561-1269B4B80E9A}"/>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EB05208A-B318-408E-8EC4-89AA2B78E2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F51E7A1-950A-4355-A20F-EC7BFFC5F4DE}"/>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D14FBF92-7F1B-4AEC-BD78-BECE507B10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83BEDC2-0FD1-4D97-9A32-23D5B658C3EA}"/>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E8E0A131-C93F-430B-8D8B-E7E359D3F9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40B6B34-D46C-456C-BC38-FA286374B79F}"/>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C5CC16D8-074D-46A0-9E1B-75D71FA467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845F033-7091-49E4-9498-8BEA3DB27C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7767B6B-4FAD-409C-B5EF-29AF30280961}" type="slidenum">
              <a:rPr lang="en-US" altLang="en-US" smtClean="0">
                <a:latin typeface="Arial" panose="020B0604020202020204" pitchFamily="34" charset="0"/>
              </a:rPr>
              <a:pPr fontAlgn="base">
                <a:spcBef>
                  <a:spcPct val="0"/>
                </a:spcBef>
                <a:spcAft>
                  <a:spcPct val="0"/>
                </a:spcAft>
              </a:pPr>
              <a:t>55</a:t>
            </a:fld>
            <a:endParaRPr lang="en-US" altLang="en-US">
              <a:latin typeface="Arial" panose="020B0604020202020204" pitchFamily="34" charset="0"/>
            </a:endParaRPr>
          </a:p>
        </p:txBody>
      </p:sp>
      <p:sp>
        <p:nvSpPr>
          <p:cNvPr id="65539" name="Slide Image Placeholder 1">
            <a:extLst>
              <a:ext uri="{FF2B5EF4-FFF2-40B4-BE49-F238E27FC236}">
                <a16:creationId xmlns:a16="http://schemas.microsoft.com/office/drawing/2014/main" id="{2C67773E-759F-4E11-9C65-ED590F537C52}"/>
              </a:ext>
            </a:extLst>
          </p:cNvPr>
          <p:cNvSpPr>
            <a:spLocks noGrp="1" noRot="1" noChangeAspect="1" noChangeArrowheads="1" noTextEdit="1"/>
          </p:cNvSpPr>
          <p:nvPr>
            <p:ph type="sldImg"/>
          </p:nvPr>
        </p:nvSpPr>
        <p:spPr>
          <a:ln/>
        </p:spPr>
      </p:sp>
      <p:sp>
        <p:nvSpPr>
          <p:cNvPr id="65540" name="Notes Placeholder 2">
            <a:extLst>
              <a:ext uri="{FF2B5EF4-FFF2-40B4-BE49-F238E27FC236}">
                <a16:creationId xmlns:a16="http://schemas.microsoft.com/office/drawing/2014/main" id="{919BC836-33CB-436C-9219-A39E7629DA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lnSpc>
                <a:spcPct val="80000"/>
              </a:lnSpc>
            </a:pPr>
            <a:r>
              <a:rPr lang="en-US" altLang="en-US" sz="2600">
                <a:latin typeface="Arial" panose="020B0604020202020204" pitchFamily="34" charset="0"/>
              </a:rPr>
              <a:t>This is the all encompassing definition of DE that covers all the different type of programs we have that fall under DE.</a:t>
            </a:r>
          </a:p>
          <a:p>
            <a:pPr eaLnBrk="1" hangingPunct="1">
              <a:lnSpc>
                <a:spcPct val="80000"/>
              </a:lnSpc>
            </a:pPr>
            <a:endParaRPr lang="en-US" altLang="en-US" sz="2600">
              <a:latin typeface="Arial" panose="020B0604020202020204" pitchFamily="34" charset="0"/>
            </a:endParaRPr>
          </a:p>
          <a:p>
            <a:pPr eaLnBrk="1" hangingPunct="1">
              <a:lnSpc>
                <a:spcPct val="80000"/>
              </a:lnSpc>
            </a:pPr>
            <a:r>
              <a:rPr lang="en-US" altLang="en-US" sz="2600">
                <a:latin typeface="Arial" panose="020B0604020202020204" pitchFamily="34" charset="0"/>
              </a:rPr>
              <a:t>If students are involved with a program where they are getting credit at both the HS and College levels simultaneously, then it falls under dual enrollment.</a:t>
            </a:r>
          </a:p>
          <a:p>
            <a:pPr eaLnBrk="1" hangingPunct="1">
              <a:lnSpc>
                <a:spcPct val="80000"/>
              </a:lnSpc>
            </a:pPr>
            <a:endParaRPr lang="en-US" altLang="en-US" sz="2600">
              <a:latin typeface="Arial" panose="020B0604020202020204" pitchFamily="34" charset="0"/>
            </a:endParaRPr>
          </a:p>
          <a:p>
            <a:pPr eaLnBrk="1" hangingPunct="1">
              <a:lnSpc>
                <a:spcPct val="80000"/>
              </a:lnSpc>
            </a:pPr>
            <a:r>
              <a:rPr lang="en-US" altLang="en-US" sz="2600" b="1">
                <a:latin typeface="Arial" panose="020B0604020202020204" pitchFamily="34" charset="0"/>
              </a:rPr>
              <a:t>Next SLIDE</a:t>
            </a:r>
          </a:p>
        </p:txBody>
      </p:sp>
      <p:sp>
        <p:nvSpPr>
          <p:cNvPr id="65541" name="Slide Number Placeholder 3">
            <a:extLst>
              <a:ext uri="{FF2B5EF4-FFF2-40B4-BE49-F238E27FC236}">
                <a16:creationId xmlns:a16="http://schemas.microsoft.com/office/drawing/2014/main" id="{951BCB60-428A-4E61-98F4-C6BB2C46CF1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895350">
              <a:defRPr>
                <a:solidFill>
                  <a:schemeClr val="tx1"/>
                </a:solidFill>
                <a:latin typeface="Century Gothic" panose="020B0502020202020204" pitchFamily="34" charset="0"/>
              </a:defRPr>
            </a:lvl1pPr>
            <a:lvl2pPr marL="742950" indent="-285750" defTabSz="895350">
              <a:defRPr>
                <a:solidFill>
                  <a:schemeClr val="tx1"/>
                </a:solidFill>
                <a:latin typeface="Century Gothic" panose="020B0502020202020204" pitchFamily="34" charset="0"/>
              </a:defRPr>
            </a:lvl2pPr>
            <a:lvl3pPr marL="1143000" indent="-228600" defTabSz="895350">
              <a:defRPr>
                <a:solidFill>
                  <a:schemeClr val="tx1"/>
                </a:solidFill>
                <a:latin typeface="Century Gothic" panose="020B0502020202020204" pitchFamily="34" charset="0"/>
              </a:defRPr>
            </a:lvl3pPr>
            <a:lvl4pPr marL="1600200" indent="-228600" defTabSz="895350">
              <a:defRPr>
                <a:solidFill>
                  <a:schemeClr val="tx1"/>
                </a:solidFill>
                <a:latin typeface="Century Gothic" panose="020B0502020202020204" pitchFamily="34" charset="0"/>
              </a:defRPr>
            </a:lvl4pPr>
            <a:lvl5pPr marL="2057400" indent="-228600" defTabSz="895350">
              <a:defRPr>
                <a:solidFill>
                  <a:schemeClr val="tx1"/>
                </a:solidFill>
                <a:latin typeface="Century Gothic" panose="020B0502020202020204" pitchFamily="34" charset="0"/>
              </a:defRPr>
            </a:lvl5pPr>
            <a:lvl6pPr marL="2514600" indent="-228600" defTabSz="8953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8953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8953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8953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3F8560BF-1F56-4E32-94BD-2A8E7FABCC9B}" type="slidenum">
              <a:rPr lang="en-US" altLang="en-US" sz="1200">
                <a:latin typeface="Verdana" panose="020B0604030504040204" pitchFamily="34" charset="0"/>
              </a:rPr>
              <a:pPr algn="r" eaLnBrk="1" hangingPunct="1"/>
              <a:t>55</a:t>
            </a:fld>
            <a:endParaRPr lang="en-US" altLang="en-US" sz="1200">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253723C-C71A-42CA-A597-FA613B78B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fld id="{C2806C0A-50C8-4136-86B0-AEB1538A0D0E}" type="slidenum">
              <a:rPr lang="en-US" altLang="en-US" smtClean="0"/>
              <a:pPr/>
              <a:t>9</a:t>
            </a:fld>
            <a:endParaRPr lang="en-US" altLang="en-US"/>
          </a:p>
        </p:txBody>
      </p:sp>
      <p:sp>
        <p:nvSpPr>
          <p:cNvPr id="30723" name="Slide Image Placeholder 1">
            <a:extLst>
              <a:ext uri="{FF2B5EF4-FFF2-40B4-BE49-F238E27FC236}">
                <a16:creationId xmlns:a16="http://schemas.microsoft.com/office/drawing/2014/main" id="{B394C85D-9802-4BA1-B1A9-F18A86112CC3}"/>
              </a:ext>
            </a:extLst>
          </p:cNvPr>
          <p:cNvSpPr>
            <a:spLocks noGrp="1" noRot="1" noChangeAspect="1" noChangeArrowheads="1" noTextEdit="1"/>
          </p:cNvSpPr>
          <p:nvPr>
            <p:ph type="sldImg"/>
          </p:nvPr>
        </p:nvSpPr>
        <p:spPr>
          <a:xfrm>
            <a:off x="1212850" y="706438"/>
            <a:ext cx="4710113" cy="3532187"/>
          </a:xfrm>
          <a:ln/>
        </p:spPr>
      </p:sp>
      <p:sp>
        <p:nvSpPr>
          <p:cNvPr id="30724" name="Notes Placeholder 2">
            <a:extLst>
              <a:ext uri="{FF2B5EF4-FFF2-40B4-BE49-F238E27FC236}">
                <a16:creationId xmlns:a16="http://schemas.microsoft.com/office/drawing/2014/main" id="{A34D0C05-0C87-4DA3-94B8-9A08BBE9706A}"/>
              </a:ext>
            </a:extLst>
          </p:cNvPr>
          <p:cNvSpPr>
            <a:spLocks noGrp="1"/>
          </p:cNvSpPr>
          <p:nvPr>
            <p:ph type="body" idx="1"/>
          </p:nvPr>
        </p:nvSpPr>
        <p:spPr>
          <a:xfrm>
            <a:off x="714375" y="4473575"/>
            <a:ext cx="5703888"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63" tIns="47282" rIns="94563" bIns="47282"/>
          <a:lstStyle/>
          <a:p>
            <a:pPr eaLnBrk="1" hangingPunct="1"/>
            <a:r>
              <a:rPr lang="en-US" altLang="en-US"/>
              <a:t>Under the new rule, all students will be required to complete a common set of requirements, as listed here.  Tiered diploma options (College Preparatory with Distinction, College Preparatory, Technology Career with Distinction, and Technology Career) will be eliminated.  </a:t>
            </a:r>
          </a:p>
        </p:txBody>
      </p:sp>
      <p:sp>
        <p:nvSpPr>
          <p:cNvPr id="30725" name="Slide Number Placeholder 3">
            <a:extLst>
              <a:ext uri="{FF2B5EF4-FFF2-40B4-BE49-F238E27FC236}">
                <a16:creationId xmlns:a16="http://schemas.microsoft.com/office/drawing/2014/main" id="{C4BF0474-E9E2-425A-A213-3CA118D7DD9E}"/>
              </a:ext>
            </a:extLst>
          </p:cNvPr>
          <p:cNvSpPr txBox="1">
            <a:spLocks noGrp="1"/>
          </p:cNvSpPr>
          <p:nvPr/>
        </p:nvSpPr>
        <p:spPr bwMode="auto">
          <a:xfrm>
            <a:off x="4040188" y="8945563"/>
            <a:ext cx="30908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63" tIns="47282" rIns="94563" bIns="47282" anchor="b"/>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90554A3-2CFE-4611-A437-B423EEA0E498}" type="slidenum">
              <a:rPr lang="en-US" altLang="en-US" sz="1200"/>
              <a:pPr algn="r" eaLnBrk="1" hangingPunct="1"/>
              <a:t>9</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B36E5C9-F586-4EFA-8762-2F93D952705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2B9431A3-F441-4A69-A678-C60B0FB37D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316BED9-839C-4A25-9A9E-66CA06B419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fld id="{59C3F238-DBEE-4288-B35C-E9637FCA8AC2}" type="slidenum">
              <a:rPr lang="en-US" altLang="en-US" smtClean="0"/>
              <a:pPr/>
              <a:t>63</a:t>
            </a:fld>
            <a:endParaRPr lang="en-US" altLang="en-US"/>
          </a:p>
        </p:txBody>
      </p:sp>
      <p:sp>
        <p:nvSpPr>
          <p:cNvPr id="113667" name="Rectangle 2">
            <a:extLst>
              <a:ext uri="{FF2B5EF4-FFF2-40B4-BE49-F238E27FC236}">
                <a16:creationId xmlns:a16="http://schemas.microsoft.com/office/drawing/2014/main" id="{75AF4729-7791-4BED-B11F-60F5636F184F}"/>
              </a:ext>
            </a:extLst>
          </p:cNvPr>
          <p:cNvSpPr>
            <a:spLocks noRot="1" noChangeArrowheads="1" noTextEdit="1"/>
          </p:cNvSpPr>
          <p:nvPr>
            <p:ph type="sldImg"/>
          </p:nvPr>
        </p:nvSpPr>
        <p:spPr>
          <a:xfrm>
            <a:off x="1214438" y="706438"/>
            <a:ext cx="4710112" cy="3532187"/>
          </a:xfrm>
          <a:ln/>
        </p:spPr>
      </p:sp>
      <p:sp>
        <p:nvSpPr>
          <p:cNvPr id="113668" name="Rectangle 3">
            <a:extLst>
              <a:ext uri="{FF2B5EF4-FFF2-40B4-BE49-F238E27FC236}">
                <a16:creationId xmlns:a16="http://schemas.microsoft.com/office/drawing/2014/main" id="{91D82DB9-CD6B-4EB1-A79F-D062364F6F29}"/>
              </a:ext>
            </a:extLst>
          </p:cNvPr>
          <p:cNvSpPr>
            <a:spLocks noGrp="1" noChangeArrowheads="1"/>
          </p:cNvSpPr>
          <p:nvPr>
            <p:ph type="body" idx="1"/>
          </p:nvPr>
        </p:nvSpPr>
        <p:spPr>
          <a:xfrm>
            <a:off x="950913" y="4473575"/>
            <a:ext cx="5230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B19FF03-17E6-4E5E-BE52-50B136B99964}"/>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C17E9DEC-6B37-4151-A981-BDEE6189CC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EC52B93-3585-40FC-AED9-CC05E7F98D45}"/>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8491D001-9B43-450F-9AFB-BA00D98330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82823DD-ED65-479A-9947-C0D166FED010}"/>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F1A3222-6377-4C0D-85E2-6A3C959C70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00CDB26-584B-4D0C-9D33-076EC0ECA27B}"/>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B2AC2DF-865E-4A6C-B55C-CE105CA981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DD1341A-7BB8-43FF-82B4-FCCC2C2F22E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65F54FB1-EB8F-48C1-B87F-F9E624F297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433795F-6B46-4BE4-A7FF-5EDD7DBE4A07}"/>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3C78FD65-FFAB-4B12-AFDA-488E3AAC0A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3C1B665-6786-4B5E-8998-5FA8C6EE2C1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6ACA300-CA56-4C40-8EF9-D07A3BA47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E376B26-5F21-4612-BE3C-3048397236E0}"/>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D879FD1-A5D8-4915-93CC-5C5E30D4DD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F6F5CF91-0364-427E-848B-82192B6BF7DC}"/>
              </a:ext>
            </a:extLst>
          </p:cNvPr>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CA02575-3649-4045-99BD-24FC2F6EF6A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C1F8EC5-2E6E-49A9-A2B5-FED370830D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E17AE3-7A93-458E-BE4C-105FD8E3298A}"/>
              </a:ext>
            </a:extLst>
          </p:cNvPr>
          <p:cNvSpPr>
            <a:spLocks noGrp="1"/>
          </p:cNvSpPr>
          <p:nvPr>
            <p:ph type="sldNum" sz="quarter" idx="12"/>
          </p:nvPr>
        </p:nvSpPr>
        <p:spPr>
          <a:xfrm>
            <a:off x="423863" y="4529138"/>
            <a:ext cx="584200" cy="365125"/>
          </a:xfrm>
        </p:spPr>
        <p:txBody>
          <a:bodyPr/>
          <a:lstStyle>
            <a:lvl1pPr>
              <a:defRPr/>
            </a:lvl1pPr>
          </a:lstStyle>
          <a:p>
            <a:pPr>
              <a:defRPr/>
            </a:pPr>
            <a:fld id="{B48657DB-6142-42F3-859E-C73B03029ADD}" type="slidenum">
              <a:rPr lang="en-US" altLang="en-US"/>
              <a:pPr>
                <a:defRPr/>
              </a:pPr>
              <a:t>‹#›</a:t>
            </a:fld>
            <a:endParaRPr lang="en-US" altLang="en-US" dirty="0"/>
          </a:p>
        </p:txBody>
      </p:sp>
    </p:spTree>
    <p:extLst>
      <p:ext uri="{BB962C8B-B14F-4D97-AF65-F5344CB8AC3E}">
        <p14:creationId xmlns:p14="http://schemas.microsoft.com/office/powerpoint/2010/main" val="85367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234E659-49D8-4986-AA4C-44DC922DB882}"/>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64810D2-299D-4A44-B399-074E0D847E5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85DC3EF-CCFA-4075-AFD9-84AF376F50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314E96-5B71-4FC1-AF94-B1CF60509009}"/>
              </a:ext>
            </a:extLst>
          </p:cNvPr>
          <p:cNvSpPr>
            <a:spLocks noGrp="1"/>
          </p:cNvSpPr>
          <p:nvPr>
            <p:ph type="sldNum" sz="quarter" idx="12"/>
          </p:nvPr>
        </p:nvSpPr>
        <p:spPr>
          <a:xfrm>
            <a:off x="511175" y="3244850"/>
            <a:ext cx="585788" cy="365125"/>
          </a:xfrm>
        </p:spPr>
        <p:txBody>
          <a:bodyPr/>
          <a:lstStyle>
            <a:lvl1pPr>
              <a:defRPr/>
            </a:lvl1pPr>
          </a:lstStyle>
          <a:p>
            <a:pPr>
              <a:defRPr/>
            </a:pPr>
            <a:fld id="{7E111998-268C-48E9-A786-DFD13F5552A5}" type="slidenum">
              <a:rPr lang="en-US" altLang="en-US"/>
              <a:pPr>
                <a:defRPr/>
              </a:pPr>
              <a:t>‹#›</a:t>
            </a:fld>
            <a:endParaRPr lang="en-US" altLang="en-US" dirty="0"/>
          </a:p>
        </p:txBody>
      </p:sp>
    </p:spTree>
    <p:extLst>
      <p:ext uri="{BB962C8B-B14F-4D97-AF65-F5344CB8AC3E}">
        <p14:creationId xmlns:p14="http://schemas.microsoft.com/office/powerpoint/2010/main" val="202215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0937AD9-CE36-4EB7-8B7F-B911A509472C}"/>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78A6DAAE-6E4A-46D3-AFB9-3EF33722BC47}"/>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dirty="0">
                <a:solidFill>
                  <a:schemeClr val="accent1"/>
                </a:solidFill>
              </a:rPr>
              <a:t>“</a:t>
            </a:r>
          </a:p>
        </p:txBody>
      </p:sp>
      <p:sp>
        <p:nvSpPr>
          <p:cNvPr id="7" name="TextBox 62">
            <a:extLst>
              <a:ext uri="{FF2B5EF4-FFF2-40B4-BE49-F238E27FC236}">
                <a16:creationId xmlns:a16="http://schemas.microsoft.com/office/drawing/2014/main" id="{A1BABAA2-3879-4C17-B886-7C29283465E0}"/>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dirty="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0F95C5D-8DE1-4FEB-A1AA-63C447AC9EBB}"/>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CAFD691B-C30F-4A92-8EE2-FCF194FB30BF}"/>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E3E9FDD7-A2A2-4D61-B5AE-856CB404F85E}"/>
              </a:ext>
            </a:extLst>
          </p:cNvPr>
          <p:cNvSpPr>
            <a:spLocks noGrp="1"/>
          </p:cNvSpPr>
          <p:nvPr>
            <p:ph type="sldNum" sz="quarter" idx="16"/>
          </p:nvPr>
        </p:nvSpPr>
        <p:spPr>
          <a:xfrm>
            <a:off x="511175" y="3244850"/>
            <a:ext cx="585788" cy="365125"/>
          </a:xfrm>
        </p:spPr>
        <p:txBody>
          <a:bodyPr/>
          <a:lstStyle>
            <a:lvl1pPr>
              <a:defRPr/>
            </a:lvl1pPr>
          </a:lstStyle>
          <a:p>
            <a:pPr>
              <a:defRPr/>
            </a:pPr>
            <a:fld id="{8BCBB8C4-BB74-4456-869B-0F307C927E80}" type="slidenum">
              <a:rPr lang="en-US" altLang="en-US"/>
              <a:pPr>
                <a:defRPr/>
              </a:pPr>
              <a:t>‹#›</a:t>
            </a:fld>
            <a:endParaRPr lang="en-US" altLang="en-US" dirty="0"/>
          </a:p>
        </p:txBody>
      </p:sp>
    </p:spTree>
    <p:extLst>
      <p:ext uri="{BB962C8B-B14F-4D97-AF65-F5344CB8AC3E}">
        <p14:creationId xmlns:p14="http://schemas.microsoft.com/office/powerpoint/2010/main" val="412574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9AFD062-7884-4857-A7E5-DE15BF4224E9}"/>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9611E7F5-6E6E-4629-93A0-59B98B4D5ABB}"/>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5783D295-03B1-453C-B256-F7A3418FC6B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96196CE-FE92-47C8-BA39-52633F5D0B5E}"/>
              </a:ext>
            </a:extLst>
          </p:cNvPr>
          <p:cNvSpPr>
            <a:spLocks noGrp="1"/>
          </p:cNvSpPr>
          <p:nvPr>
            <p:ph type="sldNum" sz="quarter" idx="12"/>
          </p:nvPr>
        </p:nvSpPr>
        <p:spPr>
          <a:xfrm>
            <a:off x="511175" y="4983163"/>
            <a:ext cx="585788" cy="365125"/>
          </a:xfrm>
        </p:spPr>
        <p:txBody>
          <a:bodyPr/>
          <a:lstStyle>
            <a:lvl1pPr>
              <a:defRPr/>
            </a:lvl1pPr>
          </a:lstStyle>
          <a:p>
            <a:pPr>
              <a:defRPr/>
            </a:pPr>
            <a:fld id="{2B75AF0C-76AB-4F6D-8DA8-4844677B2592}" type="slidenum">
              <a:rPr lang="en-US" altLang="en-US"/>
              <a:pPr>
                <a:defRPr/>
              </a:pPr>
              <a:t>‹#›</a:t>
            </a:fld>
            <a:endParaRPr lang="en-US" altLang="en-US" dirty="0"/>
          </a:p>
        </p:txBody>
      </p:sp>
    </p:spTree>
    <p:extLst>
      <p:ext uri="{BB962C8B-B14F-4D97-AF65-F5344CB8AC3E}">
        <p14:creationId xmlns:p14="http://schemas.microsoft.com/office/powerpoint/2010/main" val="340815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8181506-F0EC-47CC-AE21-033774C02E1A}"/>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3CDC82CB-3364-48D6-90F0-BA43CD36864F}"/>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dirty="0">
                <a:solidFill>
                  <a:schemeClr val="accent1"/>
                </a:solidFill>
              </a:rPr>
              <a:t>“</a:t>
            </a:r>
          </a:p>
        </p:txBody>
      </p:sp>
      <p:sp>
        <p:nvSpPr>
          <p:cNvPr id="7" name="TextBox 62">
            <a:extLst>
              <a:ext uri="{FF2B5EF4-FFF2-40B4-BE49-F238E27FC236}">
                <a16:creationId xmlns:a16="http://schemas.microsoft.com/office/drawing/2014/main" id="{AD9D69A8-2AD6-4041-863D-E2A98CB972E3}"/>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dirty="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id="{AFD8FEDA-1B19-4D80-B127-B413B74C2679}"/>
              </a:ext>
            </a:extLst>
          </p:cNvPr>
          <p:cNvSpPr>
            <a:spLocks noGrp="1"/>
          </p:cNvSpPr>
          <p:nvPr>
            <p:ph type="dt" sz="half" idx="14"/>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DE66789E-6DBE-4961-B69D-F2CD04203A54}"/>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BD677A2-0A2C-4E74-B5F0-C4D8394A0EEB}"/>
              </a:ext>
            </a:extLst>
          </p:cNvPr>
          <p:cNvSpPr>
            <a:spLocks noGrp="1"/>
          </p:cNvSpPr>
          <p:nvPr>
            <p:ph type="sldNum" sz="quarter" idx="16"/>
          </p:nvPr>
        </p:nvSpPr>
        <p:spPr>
          <a:xfrm>
            <a:off x="511175" y="4983163"/>
            <a:ext cx="585788" cy="365125"/>
          </a:xfrm>
        </p:spPr>
        <p:txBody>
          <a:bodyPr/>
          <a:lstStyle>
            <a:lvl1pPr>
              <a:defRPr/>
            </a:lvl1pPr>
          </a:lstStyle>
          <a:p>
            <a:pPr>
              <a:defRPr/>
            </a:pPr>
            <a:fld id="{2BDDE6D9-0276-4BA2-B9C2-B35AF21E05A9}" type="slidenum">
              <a:rPr lang="en-US" altLang="en-US"/>
              <a:pPr>
                <a:defRPr/>
              </a:pPr>
              <a:t>‹#›</a:t>
            </a:fld>
            <a:endParaRPr lang="en-US" altLang="en-US" dirty="0"/>
          </a:p>
        </p:txBody>
      </p:sp>
    </p:spTree>
    <p:extLst>
      <p:ext uri="{BB962C8B-B14F-4D97-AF65-F5344CB8AC3E}">
        <p14:creationId xmlns:p14="http://schemas.microsoft.com/office/powerpoint/2010/main" val="162112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EBB5346-84B8-424B-981F-3D23C3ED2C6E}"/>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561370C2-7127-43E9-A1F3-10C7F86F0160}"/>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AF06267D-2E21-4C6C-A2BA-06339DD1FC61}"/>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E44F16B-A70F-4661-9A67-8A567BAE1652}"/>
              </a:ext>
            </a:extLst>
          </p:cNvPr>
          <p:cNvSpPr>
            <a:spLocks noGrp="1"/>
          </p:cNvSpPr>
          <p:nvPr>
            <p:ph type="sldNum" sz="quarter" idx="16"/>
          </p:nvPr>
        </p:nvSpPr>
        <p:spPr>
          <a:xfrm>
            <a:off x="511175" y="4983163"/>
            <a:ext cx="585788" cy="365125"/>
          </a:xfrm>
        </p:spPr>
        <p:txBody>
          <a:bodyPr/>
          <a:lstStyle>
            <a:lvl1pPr>
              <a:defRPr/>
            </a:lvl1pPr>
          </a:lstStyle>
          <a:p>
            <a:pPr>
              <a:defRPr/>
            </a:pPr>
            <a:fld id="{3A73C7B7-5F5F-48E6-B9BF-7078B46EEE59}" type="slidenum">
              <a:rPr lang="en-US" altLang="en-US"/>
              <a:pPr>
                <a:defRPr/>
              </a:pPr>
              <a:t>‹#›</a:t>
            </a:fld>
            <a:endParaRPr lang="en-US" altLang="en-US" dirty="0"/>
          </a:p>
        </p:txBody>
      </p:sp>
    </p:spTree>
    <p:extLst>
      <p:ext uri="{BB962C8B-B14F-4D97-AF65-F5344CB8AC3E}">
        <p14:creationId xmlns:p14="http://schemas.microsoft.com/office/powerpoint/2010/main" val="338333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5980861-EA58-40AC-8376-04B2E86CC2AD}"/>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E143AD8-9C9F-406A-B1C7-E6879E19AF6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D8F472B-2878-4485-AA10-D7AAB9FC65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13C3F5-F634-46DA-8584-0D7AF3E710D3}"/>
              </a:ext>
            </a:extLst>
          </p:cNvPr>
          <p:cNvSpPr>
            <a:spLocks noGrp="1"/>
          </p:cNvSpPr>
          <p:nvPr>
            <p:ph type="sldNum" sz="quarter" idx="12"/>
          </p:nvPr>
        </p:nvSpPr>
        <p:spPr/>
        <p:txBody>
          <a:bodyPr/>
          <a:lstStyle>
            <a:lvl1pPr>
              <a:defRPr/>
            </a:lvl1pPr>
          </a:lstStyle>
          <a:p>
            <a:pPr>
              <a:defRPr/>
            </a:pPr>
            <a:fld id="{29AFE3F9-DB45-4EAE-A7BC-62655B35BF88}" type="slidenum">
              <a:rPr lang="en-US" altLang="en-US"/>
              <a:pPr>
                <a:defRPr/>
              </a:pPr>
              <a:t>‹#›</a:t>
            </a:fld>
            <a:endParaRPr lang="en-US" altLang="en-US" dirty="0"/>
          </a:p>
        </p:txBody>
      </p:sp>
    </p:spTree>
    <p:extLst>
      <p:ext uri="{BB962C8B-B14F-4D97-AF65-F5344CB8AC3E}">
        <p14:creationId xmlns:p14="http://schemas.microsoft.com/office/powerpoint/2010/main" val="208213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BB2143B-A701-446A-8287-25E86F6A5D30}"/>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388A2A4-DE47-4E74-9347-3E4AAF55F22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E9B606E-590F-4D8B-B5DE-1AFEBDF77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9138CB-4FAD-4351-9F62-0B1D2141F659}"/>
              </a:ext>
            </a:extLst>
          </p:cNvPr>
          <p:cNvSpPr>
            <a:spLocks noGrp="1"/>
          </p:cNvSpPr>
          <p:nvPr>
            <p:ph type="sldNum" sz="quarter" idx="12"/>
          </p:nvPr>
        </p:nvSpPr>
        <p:spPr/>
        <p:txBody>
          <a:bodyPr/>
          <a:lstStyle>
            <a:lvl1pPr>
              <a:defRPr/>
            </a:lvl1pPr>
          </a:lstStyle>
          <a:p>
            <a:pPr>
              <a:defRPr/>
            </a:pPr>
            <a:fld id="{17C83222-8BCF-461A-8EF3-565F2F4C3E1F}" type="slidenum">
              <a:rPr lang="en-US" altLang="en-US"/>
              <a:pPr>
                <a:defRPr/>
              </a:pPr>
              <a:t>‹#›</a:t>
            </a:fld>
            <a:endParaRPr lang="en-US" altLang="en-US" dirty="0"/>
          </a:p>
        </p:txBody>
      </p:sp>
    </p:spTree>
    <p:extLst>
      <p:ext uri="{BB962C8B-B14F-4D97-AF65-F5344CB8AC3E}">
        <p14:creationId xmlns:p14="http://schemas.microsoft.com/office/powerpoint/2010/main" val="178155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9">
            <a:extLst>
              <a:ext uri="{FF2B5EF4-FFF2-40B4-BE49-F238E27FC236}">
                <a16:creationId xmlns:a16="http://schemas.microsoft.com/office/drawing/2014/main" id="{0A03F73A-71F9-45B8-B7A7-1C211217305A}"/>
              </a:ext>
            </a:extLst>
          </p:cNvPr>
          <p:cNvSpPr>
            <a:spLocks noGrp="1"/>
          </p:cNvSpPr>
          <p:nvPr>
            <p:ph type="dt" sz="half" idx="16"/>
          </p:nvPr>
        </p:nvSpPr>
        <p:spPr/>
        <p:txBody>
          <a:bodyPr/>
          <a:lstStyle>
            <a:lvl1pPr>
              <a:defRPr dirty="0"/>
            </a:lvl1pPr>
            <a:extLst/>
          </a:lstStyle>
          <a:p>
            <a:pPr>
              <a:defRPr/>
            </a:pPr>
            <a:endParaRPr lang="en-US"/>
          </a:p>
        </p:txBody>
      </p:sp>
      <p:sp>
        <p:nvSpPr>
          <p:cNvPr id="6" name="Rectangle 10">
            <a:extLst>
              <a:ext uri="{FF2B5EF4-FFF2-40B4-BE49-F238E27FC236}">
                <a16:creationId xmlns:a16="http://schemas.microsoft.com/office/drawing/2014/main" id="{5B2E9C11-5356-4C00-8081-8598AB2C1363}"/>
              </a:ext>
            </a:extLst>
          </p:cNvPr>
          <p:cNvSpPr>
            <a:spLocks noGrp="1"/>
          </p:cNvSpPr>
          <p:nvPr>
            <p:ph type="sldNum" sz="quarter" idx="17"/>
          </p:nvPr>
        </p:nvSpPr>
        <p:spPr>
          <a:xfrm>
            <a:off x="8607425" y="6553200"/>
            <a:ext cx="536575" cy="304800"/>
          </a:xfrm>
        </p:spPr>
        <p:txBody>
          <a:bodyPr/>
          <a:lstStyle>
            <a:lvl1pPr>
              <a:defRPr>
                <a:solidFill>
                  <a:schemeClr val="bg1"/>
                </a:solidFill>
              </a:defRPr>
            </a:lvl1pPr>
          </a:lstStyle>
          <a:p>
            <a:pPr>
              <a:defRPr/>
            </a:pPr>
            <a:fld id="{DDF5DF9A-F8C2-4B80-9FB2-38EED63D76F0}" type="slidenum">
              <a:rPr lang="en-US" altLang="en-US"/>
              <a:pPr>
                <a:defRPr/>
              </a:pPr>
              <a:t>‹#›</a:t>
            </a:fld>
            <a:endParaRPr lang="en-US" altLang="en-US" dirty="0"/>
          </a:p>
        </p:txBody>
      </p:sp>
    </p:spTree>
    <p:extLst>
      <p:ext uri="{BB962C8B-B14F-4D97-AF65-F5344CB8AC3E}">
        <p14:creationId xmlns:p14="http://schemas.microsoft.com/office/powerpoint/2010/main" val="264599899"/>
      </p:ext>
    </p:extLst>
  </p:cSld>
  <p:clrMapOvr>
    <a:masterClrMapping/>
  </p:clrMapOvr>
  <p:transition spd="med">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A5BA39-3B34-4B28-8CE3-F8D72E77D229}" type="slidenum">
              <a:rPr lang="en-US" altLang="en-US" smtClean="0"/>
              <a:pPr>
                <a:defRPr/>
              </a:pPr>
              <a:t>‹#›</a:t>
            </a:fld>
            <a:endParaRPr lang="en-US" altLang="en-US" dirty="0"/>
          </a:p>
        </p:txBody>
      </p:sp>
    </p:spTree>
    <p:extLst>
      <p:ext uri="{BB962C8B-B14F-4D97-AF65-F5344CB8AC3E}">
        <p14:creationId xmlns:p14="http://schemas.microsoft.com/office/powerpoint/2010/main" val="419427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803BF78-A141-4D90-B2FD-B2D549FCAD7B}"/>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108B811-1E46-420A-BC80-5C112CA886C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D023160-6169-46F2-B070-4E2ADE8B9E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2CF919-4735-4A2A-ACFD-005EF80D8D82}"/>
              </a:ext>
            </a:extLst>
          </p:cNvPr>
          <p:cNvSpPr>
            <a:spLocks noGrp="1"/>
          </p:cNvSpPr>
          <p:nvPr>
            <p:ph type="sldNum" sz="quarter" idx="12"/>
          </p:nvPr>
        </p:nvSpPr>
        <p:spPr/>
        <p:txBody>
          <a:bodyPr/>
          <a:lstStyle>
            <a:lvl1pPr>
              <a:defRPr/>
            </a:lvl1pPr>
          </a:lstStyle>
          <a:p>
            <a:pPr>
              <a:defRPr/>
            </a:pPr>
            <a:fld id="{6234EC42-FAC3-450D-B8B8-172F74D1D519}" type="slidenum">
              <a:rPr lang="en-US" altLang="en-US"/>
              <a:pPr>
                <a:defRPr/>
              </a:pPr>
              <a:t>‹#›</a:t>
            </a:fld>
            <a:endParaRPr lang="en-US" altLang="en-US" dirty="0"/>
          </a:p>
        </p:txBody>
      </p:sp>
    </p:spTree>
    <p:extLst>
      <p:ext uri="{BB962C8B-B14F-4D97-AF65-F5344CB8AC3E}">
        <p14:creationId xmlns:p14="http://schemas.microsoft.com/office/powerpoint/2010/main" val="105901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EEE82F0-43FD-4320-816E-281A8BAACA0D}"/>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1B6C65C-8A0B-49DE-9510-8DE47BCE8C9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B9BFF0F-D524-4A0F-99FE-05DBF2C82F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5C63AA-6345-4E04-B383-769C769FD045}"/>
              </a:ext>
            </a:extLst>
          </p:cNvPr>
          <p:cNvSpPr>
            <a:spLocks noGrp="1"/>
          </p:cNvSpPr>
          <p:nvPr>
            <p:ph type="sldNum" sz="quarter" idx="12"/>
          </p:nvPr>
        </p:nvSpPr>
        <p:spPr>
          <a:xfrm>
            <a:off x="511175" y="3244850"/>
            <a:ext cx="585788" cy="365125"/>
          </a:xfrm>
        </p:spPr>
        <p:txBody>
          <a:bodyPr/>
          <a:lstStyle>
            <a:lvl1pPr>
              <a:defRPr/>
            </a:lvl1pPr>
          </a:lstStyle>
          <a:p>
            <a:pPr>
              <a:defRPr/>
            </a:pPr>
            <a:fld id="{D417D615-5DC3-4B35-AA02-21FC5BBBF2E9}" type="slidenum">
              <a:rPr lang="en-US" altLang="en-US"/>
              <a:pPr>
                <a:defRPr/>
              </a:pPr>
              <a:t>‹#›</a:t>
            </a:fld>
            <a:endParaRPr lang="en-US" altLang="en-US" dirty="0"/>
          </a:p>
        </p:txBody>
      </p:sp>
    </p:spTree>
    <p:extLst>
      <p:ext uri="{BB962C8B-B14F-4D97-AF65-F5344CB8AC3E}">
        <p14:creationId xmlns:p14="http://schemas.microsoft.com/office/powerpoint/2010/main" val="348585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9447F131-4D3B-4393-9179-863DBFE6A9D9}"/>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D782D567-8F19-4B94-9C93-DFF1927FA807}"/>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685FBC56-C68F-4FC4-939F-54525CDF65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459C685-5BA6-4C8C-9FE1-AFA2F342EEA9}"/>
              </a:ext>
            </a:extLst>
          </p:cNvPr>
          <p:cNvSpPr>
            <a:spLocks noGrp="1"/>
          </p:cNvSpPr>
          <p:nvPr>
            <p:ph type="sldNum" sz="quarter" idx="12"/>
          </p:nvPr>
        </p:nvSpPr>
        <p:spPr/>
        <p:txBody>
          <a:bodyPr/>
          <a:lstStyle>
            <a:lvl1pPr>
              <a:defRPr/>
            </a:lvl1pPr>
          </a:lstStyle>
          <a:p>
            <a:pPr>
              <a:defRPr/>
            </a:pPr>
            <a:fld id="{30A6569E-99B1-4AFA-A918-BF1B001B0652}" type="slidenum">
              <a:rPr lang="en-US" altLang="en-US"/>
              <a:pPr>
                <a:defRPr/>
              </a:pPr>
              <a:t>‹#›</a:t>
            </a:fld>
            <a:endParaRPr lang="en-US" altLang="en-US" dirty="0"/>
          </a:p>
        </p:txBody>
      </p:sp>
    </p:spTree>
    <p:extLst>
      <p:ext uri="{BB962C8B-B14F-4D97-AF65-F5344CB8AC3E}">
        <p14:creationId xmlns:p14="http://schemas.microsoft.com/office/powerpoint/2010/main" val="158904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487BA501-1D01-4AF1-8ECB-051D8894A09B}"/>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97FC88A8-2B49-4774-B501-E1023D9BEF61}"/>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84A3E9A6-1F4C-4F69-BFFE-2725BE20A421}"/>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4AB81867-E0E6-4758-B85C-B6135A662A20}"/>
              </a:ext>
            </a:extLst>
          </p:cNvPr>
          <p:cNvSpPr>
            <a:spLocks noGrp="1"/>
          </p:cNvSpPr>
          <p:nvPr>
            <p:ph type="sldNum" sz="quarter" idx="12"/>
          </p:nvPr>
        </p:nvSpPr>
        <p:spPr/>
        <p:txBody>
          <a:bodyPr/>
          <a:lstStyle>
            <a:lvl1pPr>
              <a:defRPr/>
            </a:lvl1pPr>
          </a:lstStyle>
          <a:p>
            <a:pPr>
              <a:defRPr/>
            </a:pPr>
            <a:fld id="{329DE6D6-945C-4940-AAD5-0DBF9D279078}" type="slidenum">
              <a:rPr lang="en-US" altLang="en-US"/>
              <a:pPr>
                <a:defRPr/>
              </a:pPr>
              <a:t>‹#›</a:t>
            </a:fld>
            <a:endParaRPr lang="en-US" altLang="en-US" dirty="0"/>
          </a:p>
        </p:txBody>
      </p:sp>
    </p:spTree>
    <p:extLst>
      <p:ext uri="{BB962C8B-B14F-4D97-AF65-F5344CB8AC3E}">
        <p14:creationId xmlns:p14="http://schemas.microsoft.com/office/powerpoint/2010/main" val="287219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2866C74-05E0-44F8-9A58-53C83990E059}"/>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85BE1E84-922F-41D8-86D1-21BB65E5C682}"/>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A45BF9D6-9B7C-4C54-9B9F-7574273C35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8CB528B-2B66-4086-8B71-7825411D09D9}"/>
              </a:ext>
            </a:extLst>
          </p:cNvPr>
          <p:cNvSpPr>
            <a:spLocks noGrp="1"/>
          </p:cNvSpPr>
          <p:nvPr>
            <p:ph type="sldNum" sz="quarter" idx="12"/>
          </p:nvPr>
        </p:nvSpPr>
        <p:spPr/>
        <p:txBody>
          <a:bodyPr/>
          <a:lstStyle>
            <a:lvl1pPr>
              <a:defRPr/>
            </a:lvl1pPr>
          </a:lstStyle>
          <a:p>
            <a:pPr>
              <a:defRPr/>
            </a:pPr>
            <a:fld id="{38804185-CFB3-4C80-8707-4C5B3EB7E7E1}" type="slidenum">
              <a:rPr lang="en-US" altLang="en-US"/>
              <a:pPr>
                <a:defRPr/>
              </a:pPr>
              <a:t>‹#›</a:t>
            </a:fld>
            <a:endParaRPr lang="en-US" altLang="en-US" dirty="0"/>
          </a:p>
        </p:txBody>
      </p:sp>
    </p:spTree>
    <p:extLst>
      <p:ext uri="{BB962C8B-B14F-4D97-AF65-F5344CB8AC3E}">
        <p14:creationId xmlns:p14="http://schemas.microsoft.com/office/powerpoint/2010/main" val="32120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B8E77FA-0BC9-4758-A988-B98E8BC140EE}"/>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A80E2809-4986-4546-93E7-285A0754A17E}"/>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46319D6A-8EA8-4D59-B78F-C166873561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21D8A1B8-51E2-4DC8-A944-712E6D0AEFE5}"/>
              </a:ext>
            </a:extLst>
          </p:cNvPr>
          <p:cNvSpPr>
            <a:spLocks noGrp="1"/>
          </p:cNvSpPr>
          <p:nvPr>
            <p:ph type="sldNum" sz="quarter" idx="12"/>
          </p:nvPr>
        </p:nvSpPr>
        <p:spPr/>
        <p:txBody>
          <a:bodyPr/>
          <a:lstStyle>
            <a:lvl1pPr>
              <a:defRPr/>
            </a:lvl1pPr>
          </a:lstStyle>
          <a:p>
            <a:pPr>
              <a:defRPr/>
            </a:pPr>
            <a:fld id="{9B7942C4-5027-479D-9A87-8CD81EC4F47E}" type="slidenum">
              <a:rPr lang="en-US" altLang="en-US"/>
              <a:pPr>
                <a:defRPr/>
              </a:pPr>
              <a:t>‹#›</a:t>
            </a:fld>
            <a:endParaRPr lang="en-US" altLang="en-US" dirty="0"/>
          </a:p>
        </p:txBody>
      </p:sp>
    </p:spTree>
    <p:extLst>
      <p:ext uri="{BB962C8B-B14F-4D97-AF65-F5344CB8AC3E}">
        <p14:creationId xmlns:p14="http://schemas.microsoft.com/office/powerpoint/2010/main" val="398734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AA71CF8-E3A8-4D1F-9F55-763844415173}"/>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23E48783-3571-42E2-9DBC-E914FD69C78B}"/>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C0FD171E-F198-4182-BD4D-64CA595AE17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4D956F1-C08B-4673-8EAA-37AECFC91C5E}"/>
              </a:ext>
            </a:extLst>
          </p:cNvPr>
          <p:cNvSpPr>
            <a:spLocks noGrp="1"/>
          </p:cNvSpPr>
          <p:nvPr>
            <p:ph type="sldNum" sz="quarter" idx="12"/>
          </p:nvPr>
        </p:nvSpPr>
        <p:spPr/>
        <p:txBody>
          <a:bodyPr/>
          <a:lstStyle>
            <a:lvl1pPr>
              <a:defRPr/>
            </a:lvl1pPr>
          </a:lstStyle>
          <a:p>
            <a:pPr>
              <a:defRPr/>
            </a:pPr>
            <a:fld id="{CEDFB7D2-E97B-4F04-97F1-A9D5B15C3835}" type="slidenum">
              <a:rPr lang="en-US" altLang="en-US"/>
              <a:pPr>
                <a:defRPr/>
              </a:pPr>
              <a:t>‹#›</a:t>
            </a:fld>
            <a:endParaRPr lang="en-US" altLang="en-US" dirty="0"/>
          </a:p>
        </p:txBody>
      </p:sp>
    </p:spTree>
    <p:extLst>
      <p:ext uri="{BB962C8B-B14F-4D97-AF65-F5344CB8AC3E}">
        <p14:creationId xmlns:p14="http://schemas.microsoft.com/office/powerpoint/2010/main" val="142856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C25B54A-2B2B-4268-AC0A-13E35A8A62F3}"/>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4C0C70E8-9E1C-46EF-AD7A-AA81E385AE02}"/>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411CB8E9-25E5-4EDF-A297-945BB76756A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053D0F7-4E4D-4FD4-8565-B1D0758327A7}"/>
              </a:ext>
            </a:extLst>
          </p:cNvPr>
          <p:cNvSpPr>
            <a:spLocks noGrp="1"/>
          </p:cNvSpPr>
          <p:nvPr>
            <p:ph type="sldNum" sz="quarter" idx="12"/>
          </p:nvPr>
        </p:nvSpPr>
        <p:spPr>
          <a:xfrm>
            <a:off x="511175" y="4983163"/>
            <a:ext cx="585788" cy="365125"/>
          </a:xfrm>
        </p:spPr>
        <p:txBody>
          <a:bodyPr/>
          <a:lstStyle>
            <a:lvl1pPr>
              <a:defRPr/>
            </a:lvl1pPr>
          </a:lstStyle>
          <a:p>
            <a:pPr>
              <a:defRPr/>
            </a:pPr>
            <a:fld id="{D47ED483-90B5-4DDA-A5F8-55D801F8642B}" type="slidenum">
              <a:rPr lang="en-US" altLang="en-US"/>
              <a:pPr>
                <a:defRPr/>
              </a:pPr>
              <a:t>‹#›</a:t>
            </a:fld>
            <a:endParaRPr lang="en-US" altLang="en-US" dirty="0"/>
          </a:p>
        </p:txBody>
      </p:sp>
    </p:spTree>
    <p:extLst>
      <p:ext uri="{BB962C8B-B14F-4D97-AF65-F5344CB8AC3E}">
        <p14:creationId xmlns:p14="http://schemas.microsoft.com/office/powerpoint/2010/main" val="375733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A9AC6D7C-40CB-47CE-B2E8-C38835A150E9}"/>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4F2A1C13-D60E-4610-A427-ECA580DBCB02}"/>
                </a:ext>
              </a:extLst>
            </p:cNvPr>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FA042B72-2CD1-49E8-9DAC-1E54FD22357B}"/>
                </a:ext>
              </a:extLst>
            </p:cNvPr>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DA120EF2-5562-45E7-BFD4-2CAC73A904EA}"/>
                </a:ext>
              </a:extLst>
            </p:cNvPr>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id="{CCE19B36-14F8-469D-BF56-A560E670D738}"/>
                </a:ext>
              </a:extLst>
            </p:cNvPr>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id="{C7DE6210-B815-430A-87A6-C2DCA3EF98E0}"/>
                </a:ext>
              </a:extLst>
            </p:cNvPr>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id="{7F4AFB0E-5880-4156-9A9F-D74159FC0D95}"/>
                </a:ext>
              </a:extLst>
            </p:cNvPr>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id="{9D52F0C9-1C07-4DC6-B171-16A532ABED61}"/>
                </a:ext>
              </a:extLst>
            </p:cNvPr>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id="{FB999E35-87AD-4914-A050-9F8331E7DBB2}"/>
                </a:ext>
              </a:extLst>
            </p:cNvPr>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id="{CF58B6AF-85D0-4DA4-98CD-C51F43DEC090}"/>
                </a:ext>
              </a:extLst>
            </p:cNvPr>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id="{BDBE8FA1-BF9D-4A90-BCF2-2DE72795E883}"/>
                </a:ext>
              </a:extLst>
            </p:cNvPr>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id="{DCB24DBE-DA5A-494A-AFA5-2BFB89208A90}"/>
                </a:ext>
              </a:extLst>
            </p:cNvPr>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id="{D0E434E3-F001-46E3-956C-1CA4FCB0A86C}"/>
                </a:ext>
              </a:extLst>
            </p:cNvPr>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48">
            <a:extLst>
              <a:ext uri="{FF2B5EF4-FFF2-40B4-BE49-F238E27FC236}">
                <a16:creationId xmlns:a16="http://schemas.microsoft.com/office/drawing/2014/main" id="{33C0F696-5FC8-47D3-847E-E8E2C4511015}"/>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a16="http://schemas.microsoft.com/office/drawing/2014/main" id="{DBA3564E-8A20-4804-A245-5A6FCF5D6AF7}"/>
                </a:ext>
              </a:extLst>
            </p:cNvPr>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id="{C393853D-0424-4A1C-8B9E-5B1AEE50F6D3}"/>
                </a:ext>
              </a:extLst>
            </p:cNvPr>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id="{B9093512-39C3-4847-AA2D-FE26DE3A35C6}"/>
                </a:ext>
              </a:extLst>
            </p:cNvPr>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id="{4DE6A1B1-6A11-42D0-8CA2-5CE64261F7D7}"/>
                </a:ext>
              </a:extLst>
            </p:cNvPr>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id="{80E33873-E506-401B-B423-BFFA3D1280C3}"/>
                </a:ext>
              </a:extLst>
            </p:cNvPr>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id="{67342CEF-4B0C-4ED2-8614-9CCF19653147}"/>
                </a:ext>
              </a:extLst>
            </p:cNvPr>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id="{0CA74D1D-8C08-4370-AF1A-646AE10CCD62}"/>
                </a:ext>
              </a:extLst>
            </p:cNvPr>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id="{65C2575E-E03D-4AC4-9BEE-104C3B721634}"/>
                </a:ext>
              </a:extLst>
            </p:cNvPr>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id="{8C14FACD-D56B-48B3-A716-AE9ABBA72C4C}"/>
                </a:ext>
              </a:extLst>
            </p:cNvPr>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id="{9C911EA7-246D-4D81-890C-6AC7CE66043A}"/>
                </a:ext>
              </a:extLst>
            </p:cNvPr>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id="{A2CD28A5-722A-44B3-8417-0C9D2EFAD51C}"/>
                </a:ext>
              </a:extLst>
            </p:cNvPr>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id="{2A38D0C6-FD8B-46A5-97F4-0F24543E22A3}"/>
                </a:ext>
              </a:extLst>
            </p:cNvPr>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id="{0F6E4A47-E38D-42F3-AFEC-21652645029F}"/>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65E349B1-5FAE-4E86-9648-0A30F1B7BA32}"/>
              </a:ext>
            </a:extLst>
          </p:cNvPr>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D8055335-CE75-480F-88FF-DCCE5176AA1C}"/>
              </a:ext>
            </a:extLst>
          </p:cNvPr>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DF27573-24B9-4D70-B5E9-E7BF1AEA8A12}"/>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D93DA907-49FB-4CAD-887D-ADBA7468D355}"/>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91CBEC6-7F4F-4A40-9EC0-9400A2966996}"/>
              </a:ext>
            </a:extLst>
          </p:cNvPr>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pPr>
              <a:defRPr/>
            </a:pPr>
            <a:fld id="{510DDE04-342E-485A-B015-B29389D3F7D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aulding.k12.ga.us/Page/3856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aulding.k12.ga.us/Page/38558" TargetMode="External"/><Relationship Id="rId2" Type="http://schemas.openxmlformats.org/officeDocument/2006/relationships/hyperlink" Target="http://www.paulding.k12.ga.us/UserFiles/2/Career-Planner_13-14.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8.xml"/><Relationship Id="rId3" Type="http://schemas.openxmlformats.org/officeDocument/2006/relationships/slide" Target="slide52.xml"/><Relationship Id="rId7" Type="http://schemas.openxmlformats.org/officeDocument/2006/relationships/slide" Target="slide4.xml"/><Relationship Id="rId12" Type="http://schemas.openxmlformats.org/officeDocument/2006/relationships/slide" Target="slide18.xml"/><Relationship Id="rId2" Type="http://schemas.openxmlformats.org/officeDocument/2006/relationships/notesSlide" Target="../notesSlides/notesSlide1.xml"/><Relationship Id="rId16"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54.xml"/><Relationship Id="rId11" Type="http://schemas.openxmlformats.org/officeDocument/2006/relationships/slide" Target="slide21.xml"/><Relationship Id="rId5" Type="http://schemas.openxmlformats.org/officeDocument/2006/relationships/slide" Target="slide51.xml"/><Relationship Id="rId15" Type="http://schemas.openxmlformats.org/officeDocument/2006/relationships/slide" Target="slide69.xml"/><Relationship Id="rId10"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48.xml"/><Relationship Id="rId14" Type="http://schemas.openxmlformats.org/officeDocument/2006/relationships/slide" Target="slide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gadoe.org/Curriculum-Instruction-and-Assessment/CTAE/Pages/Georgia-Career-Pathways-New-Rule.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paulding.k12.ga.us/Page/29099#calendar74786/20181115/month"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gafutures.org/media/113414/rigor-course-list-july-2016.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gsfc.georgia.gov/tuition-award-char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paulding.k12.ga.us/Page/678"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hyperlink" Target="https://www.paulding.k12.ga.us/Page/67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gacollege411.or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6486AA-1C0A-49BF-A669-EE70FDF6ECA3}"/>
              </a:ext>
            </a:extLst>
          </p:cNvPr>
          <p:cNvSpPr>
            <a:spLocks noGrp="1" noChangeArrowheads="1"/>
          </p:cNvSpPr>
          <p:nvPr>
            <p:ph type="ctrTitle"/>
          </p:nvPr>
        </p:nvSpPr>
        <p:spPr>
          <a:xfrm>
            <a:off x="1600200" y="762000"/>
            <a:ext cx="6248400" cy="4038600"/>
          </a:xfrm>
        </p:spPr>
        <p:txBody>
          <a:bodyPr rtlCol="0">
            <a:normAutofit fontScale="90000"/>
          </a:bodyPr>
          <a:lstStyle/>
          <a:p>
            <a:pPr eaLnBrk="1" fontAlgn="auto" hangingPunct="1">
              <a:spcAft>
                <a:spcPts val="0"/>
              </a:spcAft>
              <a:defRPr/>
            </a:pPr>
            <a:r>
              <a:rPr lang="en-US" sz="4400" dirty="0">
                <a:solidFill>
                  <a:schemeClr val="tx1">
                    <a:lumMod val="85000"/>
                    <a:lumOff val="15000"/>
                  </a:schemeClr>
                </a:solidFill>
              </a:rPr>
              <a:t>MISSION POSSIBLE: Graduation and Beyond</a:t>
            </a:r>
            <a:br>
              <a:rPr lang="en-US" sz="4400" dirty="0">
                <a:solidFill>
                  <a:schemeClr val="tx1">
                    <a:lumMod val="85000"/>
                    <a:lumOff val="15000"/>
                  </a:schemeClr>
                </a:solidFill>
              </a:rPr>
            </a:br>
            <a:br>
              <a:rPr lang="en-US" sz="3100" dirty="0">
                <a:solidFill>
                  <a:schemeClr val="tx1">
                    <a:lumMod val="85000"/>
                    <a:lumOff val="15000"/>
                  </a:schemeClr>
                </a:solidFill>
              </a:rPr>
            </a:br>
            <a:br>
              <a:rPr lang="en-US" sz="3100" dirty="0">
                <a:solidFill>
                  <a:schemeClr val="tx1">
                    <a:lumMod val="85000"/>
                    <a:lumOff val="15000"/>
                  </a:schemeClr>
                </a:solidFill>
              </a:rPr>
            </a:br>
            <a:r>
              <a:rPr lang="en-US" sz="2700">
                <a:solidFill>
                  <a:schemeClr val="tx1">
                    <a:lumMod val="85000"/>
                    <a:lumOff val="15000"/>
                  </a:schemeClr>
                </a:solidFill>
              </a:rPr>
              <a:t>BRIDGE Advisement- 9</a:t>
            </a:r>
            <a:r>
              <a:rPr lang="en-US" sz="2700" baseline="30000">
                <a:solidFill>
                  <a:schemeClr val="tx1">
                    <a:lumMod val="85000"/>
                    <a:lumOff val="15000"/>
                  </a:schemeClr>
                </a:solidFill>
              </a:rPr>
              <a:t>th</a:t>
            </a:r>
            <a:r>
              <a:rPr lang="en-US" sz="2700">
                <a:solidFill>
                  <a:schemeClr val="tx1">
                    <a:lumMod val="85000"/>
                    <a:lumOff val="15000"/>
                  </a:schemeClr>
                </a:solidFill>
              </a:rPr>
              <a:t> Grade</a:t>
            </a:r>
            <a:br>
              <a:rPr lang="en-US" sz="2700" dirty="0">
                <a:solidFill>
                  <a:schemeClr val="tx1">
                    <a:lumMod val="85000"/>
                    <a:lumOff val="15000"/>
                  </a:schemeClr>
                </a:solidFill>
              </a:rPr>
            </a:br>
            <a:br>
              <a:rPr lang="en-US" sz="3100" dirty="0">
                <a:solidFill>
                  <a:schemeClr val="tx1">
                    <a:lumMod val="85000"/>
                    <a:lumOff val="15000"/>
                  </a:schemeClr>
                </a:solidFill>
              </a:rPr>
            </a:br>
            <a:r>
              <a:rPr lang="en-US" sz="4400" dirty="0">
                <a:solidFill>
                  <a:schemeClr val="tx1">
                    <a:lumMod val="85000"/>
                    <a:lumOff val="15000"/>
                  </a:schemeClr>
                </a:solidFill>
              </a:rPr>
              <a:t>Class of 2023</a:t>
            </a:r>
          </a:p>
        </p:txBody>
      </p:sp>
      <p:pic>
        <p:nvPicPr>
          <p:cNvPr id="20483" name="Picture 3" descr="MPj03141640000[1]">
            <a:extLst>
              <a:ext uri="{FF2B5EF4-FFF2-40B4-BE49-F238E27FC236}">
                <a16:creationId xmlns:a16="http://schemas.microsoft.com/office/drawing/2014/main" id="{7E73639E-557B-490F-89A1-0F1909AAA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1816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MC900329231[1]">
            <a:extLst>
              <a:ext uri="{FF2B5EF4-FFF2-40B4-BE49-F238E27FC236}">
                <a16:creationId xmlns:a16="http://schemas.microsoft.com/office/drawing/2014/main" id="{7FDC681D-723C-48A9-8073-296F21CA7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562600"/>
            <a:ext cx="1165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9D3E7B3-0EB0-4590-82F8-8CD9AFBF2B70}"/>
              </a:ext>
            </a:extLst>
          </p:cNvPr>
          <p:cNvSpPr>
            <a:spLocks noGrp="1" noChangeArrowheads="1"/>
          </p:cNvSpPr>
          <p:nvPr>
            <p:ph type="ctrTitle"/>
          </p:nvPr>
        </p:nvSpPr>
        <p:spPr>
          <a:xfrm>
            <a:off x="1600200" y="914400"/>
            <a:ext cx="7010400" cy="1905000"/>
          </a:xfrm>
        </p:spPr>
        <p:txBody>
          <a:bodyPr>
            <a:normAutofit fontScale="90000"/>
          </a:bodyPr>
          <a:lstStyle/>
          <a:p>
            <a:pPr eaLnBrk="1" hangingPunct="1">
              <a:defRPr/>
            </a:pPr>
            <a:r>
              <a:rPr lang="en-US" sz="3600" dirty="0"/>
              <a:t>Our advisement assists students with….</a:t>
            </a:r>
            <a:br>
              <a:rPr lang="en-US" sz="3600" dirty="0"/>
            </a:br>
            <a:r>
              <a:rPr lang="en-US" sz="3600" dirty="0"/>
              <a:t>Who am I?</a:t>
            </a:r>
            <a:br>
              <a:rPr lang="en-US" sz="3600" dirty="0"/>
            </a:br>
            <a:r>
              <a:rPr lang="en-US" sz="3600" dirty="0"/>
              <a:t>Where am I going?</a:t>
            </a:r>
            <a:br>
              <a:rPr lang="en-US" sz="3600" dirty="0"/>
            </a:br>
            <a:r>
              <a:rPr lang="en-US" sz="3600" dirty="0"/>
              <a:t>How do I get there?</a:t>
            </a:r>
          </a:p>
        </p:txBody>
      </p:sp>
      <p:pic>
        <p:nvPicPr>
          <p:cNvPr id="31747" name="Picture 1">
            <a:extLst>
              <a:ext uri="{FF2B5EF4-FFF2-40B4-BE49-F238E27FC236}">
                <a16:creationId xmlns:a16="http://schemas.microsoft.com/office/drawing/2014/main" id="{C7CA5DA0-4422-4EA5-9803-7FF4B8785C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0"/>
            <a:ext cx="4667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4A67EF70-70A1-45BA-84DB-6C9588402401}"/>
              </a:ext>
            </a:extLst>
          </p:cNvPr>
          <p:cNvSpPr>
            <a:spLocks noGrp="1"/>
          </p:cNvSpPr>
          <p:nvPr>
            <p:ph type="ctrTitle"/>
          </p:nvPr>
        </p:nvSpPr>
        <p:spPr>
          <a:xfrm>
            <a:off x="1447800" y="1219200"/>
            <a:ext cx="7094538" cy="2819400"/>
          </a:xfrm>
        </p:spPr>
        <p:txBody>
          <a:bodyPr/>
          <a:lstStyle/>
          <a:p>
            <a:pPr algn="ctr" eaLnBrk="1" hangingPunct="1"/>
            <a:r>
              <a:rPr lang="en-US" altLang="en-US"/>
              <a:t>BRIDGE Individual Graduation Plan</a:t>
            </a:r>
            <a:br>
              <a:rPr lang="en-US" altLang="en-US"/>
            </a:br>
            <a:endParaRPr lang="en-US" altLang="en-US" sz="2800"/>
          </a:p>
        </p:txBody>
      </p:sp>
      <p:sp>
        <p:nvSpPr>
          <p:cNvPr id="82949" name="Rectangle 5">
            <a:extLst>
              <a:ext uri="{FF2B5EF4-FFF2-40B4-BE49-F238E27FC236}">
                <a16:creationId xmlns:a16="http://schemas.microsoft.com/office/drawing/2014/main" id="{FC03D0D4-AEF1-463A-9A82-EBCFD0FFC38B}"/>
              </a:ext>
            </a:extLst>
          </p:cNvPr>
          <p:cNvSpPr>
            <a:spLocks noGrp="1" noChangeArrowheads="1"/>
          </p:cNvSpPr>
          <p:nvPr>
            <p:ph type="subTitle" idx="1"/>
          </p:nvPr>
        </p:nvSpPr>
        <p:spPr>
          <a:xfrm>
            <a:off x="1447800" y="4191000"/>
            <a:ext cx="7094538" cy="1712913"/>
          </a:xfrm>
        </p:spPr>
        <p:txBody>
          <a:bodyPr rtlCol="0">
            <a:normAutofit fontScale="92500"/>
          </a:bodyPr>
          <a:lstStyle/>
          <a:p>
            <a:pPr algn="ctr" eaLnBrk="1" fontAlgn="auto" hangingPunct="1">
              <a:spcAft>
                <a:spcPts val="0"/>
              </a:spcAft>
              <a:buFont typeface="Wingdings 3" charset="2"/>
              <a:buNone/>
              <a:defRPr/>
            </a:pPr>
            <a:r>
              <a:rPr lang="en-US" sz="4000" i="1" dirty="0">
                <a:solidFill>
                  <a:srgbClr val="0070C0"/>
                </a:solidFill>
              </a:rPr>
              <a:t>Students use the Multi-Year Academic Planning tool in IC. </a:t>
            </a:r>
            <a:endParaRPr lang="en-US" sz="3700" i="1"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BBAC716-1E30-4A15-9D7A-B96011F1B294}"/>
              </a:ext>
            </a:extLst>
          </p:cNvPr>
          <p:cNvSpPr>
            <a:spLocks noGrp="1"/>
          </p:cNvSpPr>
          <p:nvPr>
            <p:ph type="title"/>
          </p:nvPr>
        </p:nvSpPr>
        <p:spPr>
          <a:xfrm>
            <a:off x="1944688" y="623888"/>
            <a:ext cx="6589712" cy="1281112"/>
          </a:xfrm>
        </p:spPr>
        <p:txBody>
          <a:bodyPr/>
          <a:lstStyle/>
          <a:p>
            <a:endParaRPr lang="en-US" altLang="en-US"/>
          </a:p>
        </p:txBody>
      </p:sp>
      <p:sp>
        <p:nvSpPr>
          <p:cNvPr id="33795" name="Content Placeholder 2">
            <a:extLst>
              <a:ext uri="{FF2B5EF4-FFF2-40B4-BE49-F238E27FC236}">
                <a16:creationId xmlns:a16="http://schemas.microsoft.com/office/drawing/2014/main" id="{B324595C-4F13-4DF9-A46A-FBA7FA859F4A}"/>
              </a:ext>
            </a:extLst>
          </p:cNvPr>
          <p:cNvSpPr>
            <a:spLocks noGrp="1"/>
          </p:cNvSpPr>
          <p:nvPr>
            <p:ph idx="1"/>
          </p:nvPr>
        </p:nvSpPr>
        <p:spPr>
          <a:xfrm>
            <a:off x="1943100" y="2133600"/>
            <a:ext cx="6591300" cy="3778250"/>
          </a:xfrm>
        </p:spPr>
        <p:txBody>
          <a:bodyPr/>
          <a:lstStyle/>
          <a:p>
            <a:endParaRPr lang="en-US" altLang="en-US"/>
          </a:p>
        </p:txBody>
      </p:sp>
      <p:pic>
        <p:nvPicPr>
          <p:cNvPr id="33796" name="Picture 3">
            <a:extLst>
              <a:ext uri="{FF2B5EF4-FFF2-40B4-BE49-F238E27FC236}">
                <a16:creationId xmlns:a16="http://schemas.microsoft.com/office/drawing/2014/main" id="{7516E6B5-A80A-416B-A7B9-A1177C159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6D9C760-362E-46AF-B335-7021FF718DD0}"/>
              </a:ext>
            </a:extLst>
          </p:cNvPr>
          <p:cNvSpPr>
            <a:spLocks noGrp="1"/>
          </p:cNvSpPr>
          <p:nvPr>
            <p:ph type="title"/>
          </p:nvPr>
        </p:nvSpPr>
        <p:spPr>
          <a:xfrm>
            <a:off x="1176338" y="915988"/>
            <a:ext cx="6799262" cy="836612"/>
          </a:xfrm>
        </p:spPr>
        <p:txBody>
          <a:bodyPr/>
          <a:lstStyle/>
          <a:p>
            <a:r>
              <a:rPr lang="en-US" altLang="en-US"/>
              <a:t>MYAP Career Planner</a:t>
            </a:r>
          </a:p>
        </p:txBody>
      </p:sp>
      <p:sp>
        <p:nvSpPr>
          <p:cNvPr id="3" name="Content Placeholder 2">
            <a:extLst>
              <a:ext uri="{FF2B5EF4-FFF2-40B4-BE49-F238E27FC236}">
                <a16:creationId xmlns:a16="http://schemas.microsoft.com/office/drawing/2014/main" id="{B22FC9FD-AE07-4AFB-8F58-EA5ED9FA5384}"/>
              </a:ext>
            </a:extLst>
          </p:cNvPr>
          <p:cNvSpPr>
            <a:spLocks noGrp="1"/>
          </p:cNvSpPr>
          <p:nvPr>
            <p:ph idx="1"/>
          </p:nvPr>
        </p:nvSpPr>
        <p:spPr>
          <a:xfrm>
            <a:off x="1176338" y="2362200"/>
            <a:ext cx="6799262" cy="3573463"/>
          </a:xfrm>
        </p:spPr>
        <p:txBody>
          <a:bodyPr/>
          <a:lstStyle/>
          <a:p>
            <a:pPr>
              <a:defRPr/>
            </a:pPr>
            <a:r>
              <a:rPr lang="en-US" dirty="0"/>
              <a:t>All high school students use the IC MYAP Career Planner</a:t>
            </a:r>
          </a:p>
          <a:p>
            <a:pPr>
              <a:defRPr/>
            </a:pPr>
            <a:r>
              <a:rPr lang="en-US" dirty="0"/>
              <a:t>The IGP (Individual Graduation Plan) is in the IC Student Portal</a:t>
            </a:r>
          </a:p>
          <a:p>
            <a:pPr>
              <a:defRPr/>
            </a:pPr>
            <a:r>
              <a:rPr lang="en-US" dirty="0"/>
              <a:t>This information includes completed, scheduled, and planned courses</a:t>
            </a:r>
          </a:p>
          <a:p>
            <a:pPr>
              <a:defRPr/>
            </a:pPr>
            <a:r>
              <a:rPr lang="en-US" dirty="0"/>
              <a:t>Use this link for information:</a:t>
            </a:r>
          </a:p>
          <a:p>
            <a:pPr marL="0" indent="0">
              <a:buFont typeface="Arial" panose="020B0604020202020204" pitchFamily="34" charset="0"/>
              <a:buNone/>
              <a:defRPr/>
            </a:pPr>
            <a:r>
              <a:rPr lang="en-US" dirty="0"/>
              <a:t>    </a:t>
            </a:r>
            <a:r>
              <a:rPr lang="en-US" dirty="0">
                <a:hlinkClick r:id="rId2"/>
              </a:rPr>
              <a:t>https://www.paulding.k12.ga.us/Page/38561</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76676DE7-2140-4039-9D17-C7BFD0596072}"/>
              </a:ext>
            </a:extLst>
          </p:cNvPr>
          <p:cNvSpPr>
            <a:spLocks noGrp="1"/>
          </p:cNvSpPr>
          <p:nvPr>
            <p:ph idx="1"/>
          </p:nvPr>
        </p:nvSpPr>
        <p:spPr>
          <a:xfrm>
            <a:off x="1943100" y="2133600"/>
            <a:ext cx="6591300" cy="3778250"/>
          </a:xfrm>
        </p:spPr>
        <p:txBody>
          <a:bodyPr/>
          <a:lstStyle/>
          <a:p>
            <a:endParaRPr lang="en-US" altLang="en-US"/>
          </a:p>
        </p:txBody>
      </p:sp>
      <p:pic>
        <p:nvPicPr>
          <p:cNvPr id="35843" name="Picture 1">
            <a:extLst>
              <a:ext uri="{FF2B5EF4-FFF2-40B4-BE49-F238E27FC236}">
                <a16:creationId xmlns:a16="http://schemas.microsoft.com/office/drawing/2014/main" id="{5856D7EF-5B98-44A5-B20C-99DFDBC31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381000"/>
            <a:ext cx="52228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9C210267-DA8B-4DC9-84AC-AB9BA33AF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251CEC74-20AC-435B-B0D1-C37246774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8113"/>
            <a:ext cx="5243513"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A3BDB50-781C-4CCC-9FD2-4068D170EBFC}"/>
              </a:ext>
            </a:extLst>
          </p:cNvPr>
          <p:cNvSpPr>
            <a:spLocks noGrp="1"/>
          </p:cNvSpPr>
          <p:nvPr>
            <p:ph type="title"/>
          </p:nvPr>
        </p:nvSpPr>
        <p:spPr>
          <a:xfrm>
            <a:off x="1600200" y="228600"/>
            <a:ext cx="6858000" cy="1260475"/>
          </a:xfrm>
        </p:spPr>
        <p:txBody>
          <a:bodyPr rtlCol="0">
            <a:normAutofit/>
          </a:bodyPr>
          <a:lstStyle/>
          <a:p>
            <a:pPr algn="ctr" eaLnBrk="1" fontAlgn="auto" hangingPunct="1">
              <a:spcAft>
                <a:spcPts val="0"/>
              </a:spcAft>
              <a:defRPr/>
            </a:pPr>
            <a:r>
              <a:rPr lang="en-US" altLang="en-US" sz="2400" dirty="0">
                <a:solidFill>
                  <a:srgbClr val="FF9933"/>
                </a:solidFill>
                <a:hlinkClick r:id="rId2"/>
              </a:rPr>
              <a:t>Career Planner Website Link</a:t>
            </a:r>
            <a:br>
              <a:rPr lang="en-US" altLang="en-US" sz="2400" dirty="0">
                <a:solidFill>
                  <a:srgbClr val="FF9933"/>
                </a:solidFill>
                <a:hlinkClick r:id="rId2"/>
              </a:rPr>
            </a:br>
            <a:br>
              <a:rPr lang="en-US" altLang="en-US" sz="1200" dirty="0"/>
            </a:br>
            <a:br>
              <a:rPr lang="en-US" altLang="en-US" sz="1200" dirty="0">
                <a:solidFill>
                  <a:schemeClr val="tx1">
                    <a:lumMod val="85000"/>
                    <a:lumOff val="15000"/>
                  </a:schemeClr>
                </a:solidFill>
              </a:rPr>
            </a:br>
            <a:r>
              <a:rPr lang="en-US" altLang="en-US" sz="1200" u="sng" dirty="0">
                <a:hlinkClick r:id="rId3"/>
              </a:rPr>
              <a:t>https://www.paulding.k12.ga.us/Page/38558</a:t>
            </a:r>
            <a:r>
              <a:rPr lang="en-US" altLang="en-US" sz="1200" u="sng" dirty="0"/>
              <a:t> </a:t>
            </a:r>
            <a:endParaRPr lang="en-US" altLang="en-US" sz="1200" dirty="0">
              <a:solidFill>
                <a:schemeClr val="tx1">
                  <a:lumMod val="85000"/>
                  <a:lumOff val="15000"/>
                </a:schemeClr>
              </a:solidFill>
            </a:endParaRPr>
          </a:p>
        </p:txBody>
      </p:sp>
      <p:pic>
        <p:nvPicPr>
          <p:cNvPr id="38915" name="Picture 3">
            <a:extLst>
              <a:ext uri="{FF2B5EF4-FFF2-40B4-BE49-F238E27FC236}">
                <a16:creationId xmlns:a16="http://schemas.microsoft.com/office/drawing/2014/main" id="{44760D05-ADAB-4963-869F-6F10F8EFB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538" y="1597025"/>
            <a:ext cx="38449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99DE3E3-6A12-467C-8486-113FA63037B8}"/>
              </a:ext>
            </a:extLst>
          </p:cNvPr>
          <p:cNvSpPr>
            <a:spLocks noGrp="1" noChangeArrowheads="1"/>
          </p:cNvSpPr>
          <p:nvPr>
            <p:ph type="title"/>
          </p:nvPr>
        </p:nvSpPr>
        <p:spPr>
          <a:xfrm>
            <a:off x="1944688" y="623888"/>
            <a:ext cx="6589712" cy="1281112"/>
          </a:xfrm>
        </p:spPr>
        <p:txBody>
          <a:bodyPr rtlCol="0">
            <a:normAutofit fontScale="90000"/>
          </a:bodyPr>
          <a:lstStyle/>
          <a:p>
            <a:pPr eaLnBrk="1" fontAlgn="auto" hangingPunct="1">
              <a:spcAft>
                <a:spcPts val="0"/>
              </a:spcAft>
              <a:defRPr/>
            </a:pPr>
            <a:r>
              <a:rPr lang="en-US" sz="3200" dirty="0">
                <a:solidFill>
                  <a:srgbClr val="C00000"/>
                </a:solidFill>
                <a:latin typeface="Algerian" pitchFamily="82" charset="0"/>
              </a:rPr>
              <a:t>The AP (Advanced Placement) and Honors Application Process</a:t>
            </a:r>
          </a:p>
        </p:txBody>
      </p:sp>
      <p:sp>
        <p:nvSpPr>
          <p:cNvPr id="39939" name="Rectangle 4">
            <a:extLst>
              <a:ext uri="{FF2B5EF4-FFF2-40B4-BE49-F238E27FC236}">
                <a16:creationId xmlns:a16="http://schemas.microsoft.com/office/drawing/2014/main" id="{0F8BFFF2-7BD0-4608-B063-80653CE40464}"/>
              </a:ext>
            </a:extLst>
          </p:cNvPr>
          <p:cNvSpPr>
            <a:spLocks noGrp="1"/>
          </p:cNvSpPr>
          <p:nvPr>
            <p:ph idx="1"/>
          </p:nvPr>
        </p:nvSpPr>
        <p:spPr>
          <a:xfrm>
            <a:off x="1943100" y="2133600"/>
            <a:ext cx="6591300" cy="3778250"/>
          </a:xfrm>
        </p:spPr>
        <p:txBody>
          <a:bodyPr/>
          <a:lstStyle/>
          <a:p>
            <a:pPr eaLnBrk="1" hangingPunct="1"/>
            <a:r>
              <a:rPr lang="en-US" altLang="en-US"/>
              <a:t>The IC MYAP planning process will be used to request AP and/or Honors courses for next year. </a:t>
            </a:r>
          </a:p>
        </p:txBody>
      </p:sp>
      <p:pic>
        <p:nvPicPr>
          <p:cNvPr id="39940" name="Picture 5" descr="MPj04393390000[1]">
            <a:extLst>
              <a:ext uri="{FF2B5EF4-FFF2-40B4-BE49-F238E27FC236}">
                <a16:creationId xmlns:a16="http://schemas.microsoft.com/office/drawing/2014/main" id="{4AE46E05-514E-499A-8641-D474480BA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52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918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B6839A5-34D4-4759-AD03-B56AA4CE75C2}"/>
              </a:ext>
            </a:extLst>
          </p:cNvPr>
          <p:cNvSpPr>
            <a:spLocks noGrp="1" noChangeArrowheads="1"/>
          </p:cNvSpPr>
          <p:nvPr>
            <p:ph type="title"/>
          </p:nvPr>
        </p:nvSpPr>
        <p:spPr>
          <a:xfrm>
            <a:off x="76200" y="0"/>
            <a:ext cx="8991600" cy="1417638"/>
          </a:xfrm>
          <a:solidFill>
            <a:schemeClr val="bg1">
              <a:lumMod val="75000"/>
            </a:schemeClr>
          </a:solidFill>
          <a:ln>
            <a:solidFill>
              <a:schemeClr val="bg2">
                <a:lumMod val="50000"/>
              </a:schemeClr>
            </a:solidFill>
          </a:ln>
        </p:spPr>
        <p:txBody>
          <a:bodyPr rtlCol="0">
            <a:noAutofit/>
          </a:bodyPr>
          <a:lstStyle/>
          <a:p>
            <a:pPr algn="ctr" eaLnBrk="1" fontAlgn="auto" hangingPunct="1">
              <a:spcAft>
                <a:spcPts val="0"/>
              </a:spcAft>
              <a:defRPr/>
            </a:pPr>
            <a:r>
              <a:rPr lang="en-US" sz="3200" dirty="0">
                <a:solidFill>
                  <a:schemeClr val="tx1"/>
                </a:solidFill>
                <a:effectLst>
                  <a:outerShdw blurRad="38100" dist="38100" dir="2700000" algn="tl">
                    <a:srgbClr val="000000">
                      <a:alpha val="43137"/>
                    </a:srgbClr>
                  </a:outerShdw>
                </a:effectLst>
                <a:latin typeface="Verdana" pitchFamily="34" charset="0"/>
                <a:cs typeface="You're Gone" pitchFamily="2" charset="-18"/>
              </a:rPr>
              <a:t>How are Advanced Placement/Honors classes beneficial to the student’s GPA?</a:t>
            </a:r>
            <a:endParaRPr lang="en-US" sz="3200" dirty="0">
              <a:solidFill>
                <a:schemeClr val="tx1"/>
              </a:solidFill>
              <a:latin typeface="You're Gone" pitchFamily="2" charset="-18"/>
              <a:ea typeface="You're Gone" pitchFamily="2" charset="-18"/>
              <a:cs typeface="You're Gone" pitchFamily="2" charset="-18"/>
            </a:endParaRPr>
          </a:p>
        </p:txBody>
      </p:sp>
      <p:sp>
        <p:nvSpPr>
          <p:cNvPr id="50179" name="Rectangle 3">
            <a:extLst>
              <a:ext uri="{FF2B5EF4-FFF2-40B4-BE49-F238E27FC236}">
                <a16:creationId xmlns:a16="http://schemas.microsoft.com/office/drawing/2014/main" id="{1F98DE22-CB9D-47E3-A74A-95DF5F6FD5A4}"/>
              </a:ext>
            </a:extLst>
          </p:cNvPr>
          <p:cNvSpPr>
            <a:spLocks noGrp="1" noChangeArrowheads="1"/>
          </p:cNvSpPr>
          <p:nvPr>
            <p:ph idx="1"/>
          </p:nvPr>
        </p:nvSpPr>
        <p:spPr>
          <a:xfrm>
            <a:off x="990600" y="1752600"/>
            <a:ext cx="6934200" cy="5029200"/>
          </a:xfrm>
        </p:spPr>
        <p:txBody>
          <a:bodyPr rtlCol="0">
            <a:normAutofit/>
          </a:bodyPr>
          <a:lstStyle/>
          <a:p>
            <a:pPr marL="365760" indent="-256032" eaLnBrk="1" fontAlgn="auto" hangingPunct="1">
              <a:lnSpc>
                <a:spcPct val="80000"/>
              </a:lnSpc>
              <a:spcAft>
                <a:spcPts val="0"/>
              </a:spcAft>
              <a:buFont typeface="Wingdings 3"/>
              <a:buChar char=""/>
              <a:defRPr/>
            </a:pPr>
            <a:r>
              <a:rPr lang="en-US" dirty="0">
                <a:solidFill>
                  <a:schemeClr val="tx1">
                    <a:lumMod val="75000"/>
                    <a:lumOff val="25000"/>
                  </a:schemeClr>
                </a:solidFill>
              </a:rPr>
              <a:t>Honors courses are </a:t>
            </a:r>
            <a:r>
              <a:rPr lang="en-US" u="sng" dirty="0">
                <a:solidFill>
                  <a:schemeClr val="tx1">
                    <a:lumMod val="75000"/>
                    <a:lumOff val="25000"/>
                  </a:schemeClr>
                </a:solidFill>
              </a:rPr>
              <a:t>weighted</a:t>
            </a:r>
            <a:r>
              <a:rPr lang="en-US" dirty="0">
                <a:solidFill>
                  <a:schemeClr val="tx1">
                    <a:lumMod val="75000"/>
                    <a:lumOff val="25000"/>
                  </a:schemeClr>
                </a:solidFill>
              </a:rPr>
              <a:t>.  With successful completion of the course, an average of 70 or above BEFORE weights are added, earns a student five (5) points onto the final course average.</a:t>
            </a:r>
          </a:p>
          <a:p>
            <a:pPr marL="365760" indent="-256032" eaLnBrk="1" fontAlgn="auto" hangingPunct="1">
              <a:lnSpc>
                <a:spcPct val="80000"/>
              </a:lnSpc>
              <a:spcAft>
                <a:spcPts val="0"/>
              </a:spcAft>
              <a:buFont typeface="Wingdings 3"/>
              <a:buChar char=""/>
              <a:defRPr/>
            </a:pPr>
            <a:endParaRPr lang="en-US" dirty="0">
              <a:solidFill>
                <a:schemeClr val="tx1">
                  <a:lumMod val="75000"/>
                  <a:lumOff val="25000"/>
                </a:schemeClr>
              </a:solidFill>
            </a:endParaRPr>
          </a:p>
          <a:p>
            <a:pPr marL="365760" indent="-256032" eaLnBrk="1" fontAlgn="auto" hangingPunct="1">
              <a:lnSpc>
                <a:spcPct val="80000"/>
              </a:lnSpc>
              <a:spcAft>
                <a:spcPts val="0"/>
              </a:spcAft>
              <a:buFont typeface="Wingdings 3"/>
              <a:buChar char=""/>
              <a:defRPr/>
            </a:pPr>
            <a:r>
              <a:rPr lang="en-US" u="sng" dirty="0">
                <a:solidFill>
                  <a:schemeClr val="tx1">
                    <a:lumMod val="75000"/>
                    <a:lumOff val="25000"/>
                  </a:schemeClr>
                </a:solidFill>
              </a:rPr>
              <a:t>For example</a:t>
            </a:r>
            <a:r>
              <a:rPr lang="en-US" dirty="0">
                <a:solidFill>
                  <a:schemeClr val="tx1">
                    <a:lumMod val="75000"/>
                    <a:lumOff val="25000"/>
                  </a:schemeClr>
                </a:solidFill>
              </a:rPr>
              <a:t>:  Student earns an 80 in Honors American Literature – the report card and transcript will reflect an 85 as the weighted points are added to the final average. </a:t>
            </a:r>
          </a:p>
          <a:p>
            <a:pPr marL="109728" indent="0" eaLnBrk="1" fontAlgn="auto" hangingPunct="1">
              <a:lnSpc>
                <a:spcPct val="80000"/>
              </a:lnSpc>
              <a:spcAft>
                <a:spcPts val="0"/>
              </a:spcAft>
              <a:buFont typeface="Wingdings 3" charset="2"/>
              <a:buNone/>
              <a:defRPr/>
            </a:pPr>
            <a:r>
              <a:rPr lang="en-US" dirty="0">
                <a:solidFill>
                  <a:schemeClr val="tx1">
                    <a:lumMod val="75000"/>
                    <a:lumOff val="25000"/>
                  </a:schemeClr>
                </a:solidFill>
              </a:rPr>
              <a:t> </a:t>
            </a:r>
          </a:p>
          <a:p>
            <a:pPr marL="365760" indent="-256032" eaLnBrk="1" fontAlgn="auto" hangingPunct="1">
              <a:lnSpc>
                <a:spcPct val="80000"/>
              </a:lnSpc>
              <a:spcAft>
                <a:spcPts val="0"/>
              </a:spcAft>
              <a:buFont typeface="Wingdings 3"/>
              <a:buChar char=""/>
              <a:defRPr/>
            </a:pPr>
            <a:r>
              <a:rPr lang="en-US" u="sng" dirty="0">
                <a:solidFill>
                  <a:schemeClr val="tx1">
                    <a:lumMod val="75000"/>
                    <a:lumOff val="25000"/>
                  </a:schemeClr>
                </a:solidFill>
              </a:rPr>
              <a:t>Advanced Placement </a:t>
            </a:r>
            <a:r>
              <a:rPr lang="en-US" dirty="0">
                <a:solidFill>
                  <a:schemeClr val="tx1">
                    <a:lumMod val="75000"/>
                    <a:lumOff val="25000"/>
                  </a:schemeClr>
                </a:solidFill>
              </a:rPr>
              <a:t>courses add </a:t>
            </a:r>
            <a:r>
              <a:rPr lang="en-US" u="sng" dirty="0">
                <a:solidFill>
                  <a:schemeClr val="tx1">
                    <a:lumMod val="75000"/>
                    <a:lumOff val="25000"/>
                  </a:schemeClr>
                </a:solidFill>
              </a:rPr>
              <a:t>10 points </a:t>
            </a:r>
            <a:r>
              <a:rPr lang="en-US" dirty="0">
                <a:solidFill>
                  <a:schemeClr val="tx1">
                    <a:lumMod val="75000"/>
                    <a:lumOff val="25000"/>
                  </a:schemeClr>
                </a:solidFill>
              </a:rPr>
              <a:t>to the final grade, if a 70 or above has been earned.)</a:t>
            </a:r>
          </a:p>
          <a:p>
            <a:pPr marL="914400" lvl="2" indent="0" eaLnBrk="1" fontAlgn="auto" hangingPunct="1">
              <a:spcAft>
                <a:spcPts val="0"/>
              </a:spcAft>
              <a:buFontTx/>
              <a:buNone/>
              <a:defRPr/>
            </a:pPr>
            <a:endParaRPr lang="en-US"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6BD26-A6B5-4B58-818C-7A76176D26AD}"/>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01" name="Title 6">
            <a:extLst>
              <a:ext uri="{FF2B5EF4-FFF2-40B4-BE49-F238E27FC236}">
                <a16:creationId xmlns:a16="http://schemas.microsoft.com/office/drawing/2014/main" id="{2A702079-94F3-4786-B793-D1698B508E25}"/>
              </a:ext>
            </a:extLst>
          </p:cNvPr>
          <p:cNvSpPr>
            <a:spLocks noGrp="1"/>
          </p:cNvSpPr>
          <p:nvPr>
            <p:ph type="title"/>
          </p:nvPr>
        </p:nvSpPr>
        <p:spPr>
          <a:xfrm>
            <a:off x="1176338" y="152400"/>
            <a:ext cx="6799262" cy="1524000"/>
          </a:xfrm>
        </p:spPr>
        <p:txBody>
          <a:bodyPr rtlCol="0">
            <a:normAutofit fontScale="90000"/>
          </a:bodyPr>
          <a:lstStyle/>
          <a:p>
            <a:pPr algn="ctr" eaLnBrk="1" fontAlgn="auto" hangingPunct="1">
              <a:spcAft>
                <a:spcPts val="0"/>
              </a:spcAft>
              <a:defRPr/>
            </a:pPr>
            <a:r>
              <a:rPr lang="en-US" sz="4800" dirty="0">
                <a:solidFill>
                  <a:schemeClr val="tx1"/>
                </a:solidFill>
                <a:effectLst>
                  <a:outerShdw blurRad="38100" dist="38100" dir="2700000" algn="tl">
                    <a:srgbClr val="000000">
                      <a:alpha val="43137"/>
                    </a:srgbClr>
                  </a:outerShdw>
                </a:effectLst>
                <a:latin typeface="Verdana" pitchFamily="34" charset="0"/>
              </a:rPr>
              <a:t>BRIDGE Advisement Topics</a:t>
            </a:r>
            <a:endParaRPr lang="en-US" sz="5400" dirty="0">
              <a:solidFill>
                <a:schemeClr val="tx1"/>
              </a:solidFill>
              <a:effectLst>
                <a:outerShdw blurRad="38100" dist="38100" dir="2700000" algn="tl">
                  <a:srgbClr val="000000">
                    <a:alpha val="43137"/>
                  </a:srgbClr>
                </a:outerShdw>
              </a:effectLst>
              <a:latin typeface="Verdana" pitchFamily="34" charset="0"/>
            </a:endParaRPr>
          </a:p>
        </p:txBody>
      </p:sp>
      <p:sp>
        <p:nvSpPr>
          <p:cNvPr id="4100" name="Content Placeholder 7">
            <a:extLst>
              <a:ext uri="{FF2B5EF4-FFF2-40B4-BE49-F238E27FC236}">
                <a16:creationId xmlns:a16="http://schemas.microsoft.com/office/drawing/2014/main" id="{19091203-575E-402E-91B4-A5A95A543DFB}"/>
              </a:ext>
            </a:extLst>
          </p:cNvPr>
          <p:cNvSpPr>
            <a:spLocks noGrp="1"/>
          </p:cNvSpPr>
          <p:nvPr>
            <p:ph idx="1"/>
          </p:nvPr>
        </p:nvSpPr>
        <p:spPr>
          <a:xfrm>
            <a:off x="1176338" y="1600200"/>
            <a:ext cx="6799262" cy="4800600"/>
          </a:xfrm>
        </p:spPr>
        <p:txBody>
          <a:bodyPr rtlCol="0">
            <a:normAutofit fontScale="70000" lnSpcReduction="20000"/>
          </a:bodyPr>
          <a:lstStyle/>
          <a:p>
            <a:pPr marL="365760" indent="-256032" eaLnBrk="1" fontAlgn="auto" hangingPunct="1">
              <a:spcAft>
                <a:spcPts val="0"/>
              </a:spcAft>
              <a:buFontTx/>
              <a:buNone/>
              <a:defRPr/>
            </a:pPr>
            <a:r>
              <a:rPr lang="en-US" b="1" dirty="0">
                <a:solidFill>
                  <a:schemeClr val="tx1">
                    <a:lumMod val="75000"/>
                    <a:lumOff val="25000"/>
                  </a:schemeClr>
                </a:solidFill>
                <a:latin typeface="Calibri" panose="020F0502020204030204" pitchFamily="34" charset="0"/>
              </a:rPr>
              <a:t>Topics included (clicking on topic takes you to start of the section):</a:t>
            </a: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rId3" action="ppaction://hlinksldjump"/>
              </a:rPr>
              <a:t>Athletics</a:t>
            </a: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rId4" action="ppaction://hlinksldjump"/>
              </a:rPr>
              <a:t>BRIDGE Law </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 action="ppaction://noaction"/>
              </a:rPr>
              <a:t>CARE Project</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 typeface="Arial" panose="020B0604020202020204" pitchFamily="34" charset="0"/>
              <a:buNone/>
              <a:defRPr/>
            </a:pPr>
            <a:r>
              <a:rPr lang="en-US" sz="1900" b="1" dirty="0">
                <a:solidFill>
                  <a:schemeClr val="tx1">
                    <a:lumMod val="75000"/>
                    <a:lumOff val="25000"/>
                  </a:schemeClr>
                </a:solidFill>
                <a:latin typeface="Calibri" panose="020F0502020204030204" pitchFamily="34" charset="0"/>
                <a:hlinkClick r:id="rId5" action="ppaction://hlinksldjump"/>
              </a:rPr>
              <a:t>Dual Enrollment</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rId6" action="ppaction://hlinksldjump"/>
              </a:rPr>
              <a:t>GAfutures</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rId7" action="ppaction://hlinksldjump"/>
              </a:rPr>
              <a:t>Georgia Career Information System</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rId8" action="ppaction://hlinksldjump"/>
              </a:rPr>
              <a:t>Graduation Requirements</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 typeface="Arial" panose="020B0604020202020204" pitchFamily="34" charset="0"/>
              <a:buNone/>
              <a:defRPr/>
            </a:pPr>
            <a:r>
              <a:rPr lang="en-US" sz="1900" b="1" dirty="0">
                <a:solidFill>
                  <a:schemeClr val="tx1">
                    <a:lumMod val="75000"/>
                    <a:lumOff val="25000"/>
                  </a:schemeClr>
                </a:solidFill>
                <a:latin typeface="Calibri" panose="020F0502020204030204" pitchFamily="34" charset="0"/>
                <a:hlinkClick r:id="rId9" action="ppaction://hlinksldjump"/>
              </a:rPr>
              <a:t>HOPE</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 typeface="Arial" panose="020B0604020202020204" pitchFamily="34" charset="0"/>
              <a:buNone/>
              <a:defRPr/>
            </a:pPr>
            <a:r>
              <a:rPr lang="en-US" sz="1900" b="1" dirty="0">
                <a:solidFill>
                  <a:schemeClr val="tx1">
                    <a:lumMod val="75000"/>
                    <a:lumOff val="25000"/>
                  </a:schemeClr>
                </a:solidFill>
                <a:latin typeface="Calibri" panose="020F0502020204030204" pitchFamily="34" charset="0"/>
                <a:hlinkClick r:id="rId10" action="ppaction://hlinksldjump"/>
              </a:rPr>
              <a:t>MYAP Tool, Individual Graduation Plan</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rId11" action="ppaction://hlinksldjump"/>
              </a:rPr>
              <a:t>Pathways-Advanced Academic, CTAE, Fine Arts, World Language</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Tx/>
              <a:buNone/>
              <a:defRPr/>
            </a:pPr>
            <a:r>
              <a:rPr lang="en-US" sz="1900" b="1" dirty="0">
                <a:solidFill>
                  <a:schemeClr val="tx1">
                    <a:lumMod val="75000"/>
                    <a:lumOff val="25000"/>
                  </a:schemeClr>
                </a:solidFill>
                <a:latin typeface="Calibri" panose="020F0502020204030204" pitchFamily="34" charset="0"/>
                <a:hlinkClick r:id="rId12" action="ppaction://hlinksldjump"/>
              </a:rPr>
              <a:t>Honors and Advanced Placement</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 typeface="Arial" panose="020B0604020202020204" pitchFamily="34" charset="0"/>
              <a:buNone/>
              <a:defRPr/>
            </a:pPr>
            <a:r>
              <a:rPr lang="en-US" sz="1900" b="1" dirty="0">
                <a:solidFill>
                  <a:schemeClr val="tx1">
                    <a:lumMod val="75000"/>
                    <a:lumOff val="25000"/>
                  </a:schemeClr>
                </a:solidFill>
                <a:latin typeface="Calibri" panose="020F0502020204030204" pitchFamily="34" charset="0"/>
                <a:hlinkClick r:id="rId13" action="ppaction://hlinksldjump"/>
              </a:rPr>
              <a:t>Paulding Virtual Academy</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 typeface="Arial" panose="020B0604020202020204" pitchFamily="34" charset="0"/>
              <a:buNone/>
              <a:defRPr/>
            </a:pPr>
            <a:r>
              <a:rPr lang="en-US" sz="1900" b="1" dirty="0">
                <a:solidFill>
                  <a:schemeClr val="tx1">
                    <a:lumMod val="75000"/>
                    <a:lumOff val="25000"/>
                  </a:schemeClr>
                </a:solidFill>
                <a:latin typeface="Calibri" panose="020F0502020204030204" pitchFamily="34" charset="0"/>
                <a:hlinkClick r:id="rId14" action="ppaction://hlinksldjump"/>
              </a:rPr>
              <a:t>Tests - SAT/ACT/Accuplacer/ASVAB</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 typeface="Arial" panose="020B0604020202020204" pitchFamily="34" charset="0"/>
              <a:buNone/>
              <a:defRPr/>
            </a:pPr>
            <a:r>
              <a:rPr lang="en-US" sz="1900" b="1" dirty="0">
                <a:solidFill>
                  <a:schemeClr val="tx1">
                    <a:lumMod val="75000"/>
                    <a:lumOff val="25000"/>
                  </a:schemeClr>
                </a:solidFill>
                <a:latin typeface="Calibri" panose="020F0502020204030204" pitchFamily="34" charset="0"/>
                <a:hlinkClick r:id="rId15" action="ppaction://hlinksldjump"/>
              </a:rPr>
              <a:t>Work-Based Learning</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Tx/>
              <a:buNone/>
              <a:defRPr/>
            </a:pPr>
            <a:r>
              <a:rPr lang="en-US" sz="1900" b="1" i="1" dirty="0">
                <a:solidFill>
                  <a:schemeClr val="tx1">
                    <a:lumMod val="75000"/>
                    <a:lumOff val="25000"/>
                  </a:schemeClr>
                </a:solidFill>
                <a:latin typeface="Calibri" panose="020F0502020204030204" pitchFamily="34" charset="0"/>
                <a:hlinkClick r:id="rId16" action="ppaction://hlinksldjump"/>
              </a:rPr>
              <a:t>YouScience </a:t>
            </a:r>
            <a:r>
              <a:rPr lang="en-US" sz="1900" b="1" dirty="0">
                <a:solidFill>
                  <a:schemeClr val="tx1">
                    <a:lumMod val="75000"/>
                    <a:lumOff val="25000"/>
                  </a:schemeClr>
                </a:solidFill>
                <a:latin typeface="Calibri" panose="020F0502020204030204" pitchFamily="34" charset="0"/>
                <a:hlinkClick r:id="rId16" action="ppaction://hlinksldjump"/>
              </a:rPr>
              <a:t>Assessment and Results</a:t>
            </a:r>
            <a:endParaRPr lang="en-US" sz="1900" b="1" dirty="0">
              <a:solidFill>
                <a:schemeClr val="tx1">
                  <a:lumMod val="75000"/>
                  <a:lumOff val="25000"/>
                </a:schemeClr>
              </a:solidFill>
              <a:latin typeface="Calibri" panose="020F0502020204030204" pitchFamily="34" charset="0"/>
            </a:endParaRPr>
          </a:p>
          <a:p>
            <a:pPr marL="365760" indent="-256032" eaLnBrk="1" fontAlgn="auto" hangingPunct="1">
              <a:spcAft>
                <a:spcPts val="0"/>
              </a:spcAft>
              <a:buFont typeface="Wingdings 3"/>
              <a:buChar char=""/>
              <a:defRPr/>
            </a:pPr>
            <a:endParaRPr lang="en-US"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6BDBD280-51CE-4C34-A2A6-98A90CB272F8}"/>
              </a:ext>
            </a:extLst>
          </p:cNvPr>
          <p:cNvSpPr>
            <a:spLocks noGrp="1" noChangeArrowheads="1"/>
          </p:cNvSpPr>
          <p:nvPr>
            <p:ph type="title"/>
          </p:nvPr>
        </p:nvSpPr>
        <p:spPr>
          <a:xfrm>
            <a:off x="1371600" y="533400"/>
            <a:ext cx="7315200" cy="1066800"/>
          </a:xfrm>
        </p:spPr>
        <p:txBody>
          <a:bodyPr rtlCol="0">
            <a:normAutofit fontScale="90000"/>
          </a:bodyPr>
          <a:lstStyle/>
          <a:p>
            <a:pPr eaLnBrk="1" fontAlgn="auto" hangingPunct="1">
              <a:spcAft>
                <a:spcPts val="0"/>
              </a:spcAft>
              <a:defRPr/>
            </a:pPr>
            <a:r>
              <a:rPr lang="en-US" dirty="0">
                <a:solidFill>
                  <a:schemeClr val="tx1"/>
                </a:solidFill>
                <a:effectLst>
                  <a:outerShdw blurRad="38100" dist="38100" dir="2700000" algn="tl">
                    <a:srgbClr val="C0C0C0"/>
                  </a:outerShdw>
                </a:effectLst>
                <a:ea typeface="You're Gone" pitchFamily="2" charset="-18"/>
                <a:cs typeface="You're Gone" pitchFamily="2" charset="-18"/>
              </a:rPr>
              <a:t>What 11</a:t>
            </a:r>
            <a:r>
              <a:rPr lang="en-US" baseline="30000" dirty="0">
                <a:solidFill>
                  <a:schemeClr val="tx1"/>
                </a:solidFill>
                <a:effectLst>
                  <a:outerShdw blurRad="38100" dist="38100" dir="2700000" algn="tl">
                    <a:srgbClr val="C0C0C0"/>
                  </a:outerShdw>
                </a:effectLst>
                <a:ea typeface="You're Gone" pitchFamily="2" charset="-18"/>
                <a:cs typeface="You're Gone" pitchFamily="2" charset="-18"/>
              </a:rPr>
              <a:t>th</a:t>
            </a:r>
            <a:r>
              <a:rPr lang="en-US" dirty="0">
                <a:solidFill>
                  <a:schemeClr val="tx1"/>
                </a:solidFill>
                <a:effectLst>
                  <a:outerShdw blurRad="38100" dist="38100" dir="2700000" algn="tl">
                    <a:srgbClr val="C0C0C0"/>
                  </a:outerShdw>
                </a:effectLst>
                <a:ea typeface="You're Gone" pitchFamily="2" charset="-18"/>
                <a:cs typeface="You're Gone" pitchFamily="2" charset="-18"/>
              </a:rPr>
              <a:t> Grade Honors and AP classes are available</a:t>
            </a:r>
            <a:r>
              <a:rPr lang="en-US" dirty="0">
                <a:solidFill>
                  <a:schemeClr val="accent1">
                    <a:lumMod val="50000"/>
                  </a:schemeClr>
                </a:solidFill>
                <a:effectLst>
                  <a:outerShdw blurRad="38100" dist="38100" dir="2700000" algn="tl">
                    <a:srgbClr val="C0C0C0"/>
                  </a:outerShdw>
                </a:effectLst>
                <a:ea typeface="You're Gone" pitchFamily="2" charset="-18"/>
                <a:cs typeface="You're Gone" pitchFamily="2" charset="-18"/>
              </a:rPr>
              <a:t>?</a:t>
            </a:r>
          </a:p>
        </p:txBody>
      </p:sp>
      <p:sp>
        <p:nvSpPr>
          <p:cNvPr id="19460" name="Rectangle 3">
            <a:extLst>
              <a:ext uri="{FF2B5EF4-FFF2-40B4-BE49-F238E27FC236}">
                <a16:creationId xmlns:a16="http://schemas.microsoft.com/office/drawing/2014/main" id="{B6F22583-C031-40BA-BC99-40B1895FD43E}"/>
              </a:ext>
            </a:extLst>
          </p:cNvPr>
          <p:cNvSpPr>
            <a:spLocks noGrp="1" noChangeArrowheads="1"/>
          </p:cNvSpPr>
          <p:nvPr>
            <p:ph sz="half" idx="1"/>
          </p:nvPr>
        </p:nvSpPr>
        <p:spPr>
          <a:xfrm>
            <a:off x="1279525" y="1600200"/>
            <a:ext cx="3749675" cy="5029200"/>
          </a:xfrm>
        </p:spPr>
        <p:txBody>
          <a:bodyPr rtlCol="0">
            <a:normAutofit fontScale="85000" lnSpcReduction="20000"/>
          </a:bodyPr>
          <a:lstStyle/>
          <a:p>
            <a:pPr marL="365760" indent="-256032" eaLnBrk="1" fontAlgn="auto" hangingPunct="1">
              <a:spcAft>
                <a:spcPts val="0"/>
              </a:spcAft>
              <a:buFont typeface="Wingdings" pitchFamily="2" charset="2"/>
              <a:buChar char="§"/>
              <a:defRPr/>
            </a:pPr>
            <a:endParaRPr lang="en-US" sz="3200" dirty="0">
              <a:solidFill>
                <a:schemeClr val="tx1">
                  <a:lumMod val="75000"/>
                  <a:lumOff val="25000"/>
                </a:schemeClr>
              </a:solidFill>
            </a:endParaRP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Honors English Literature</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English Literature</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Statistics</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Calculus</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Honors Physics</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Physics</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Environmental Science</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Biology</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Macroeconomics</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American Government</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Psychology</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AP Studio Art</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Honors Spanish III, IV or AP</a:t>
            </a:r>
          </a:p>
          <a:p>
            <a:pPr marL="365760" indent="-256032" eaLnBrk="1" fontAlgn="auto" hangingPunct="1">
              <a:spcAft>
                <a:spcPts val="0"/>
              </a:spcAft>
              <a:buFont typeface="Wingdings" pitchFamily="2" charset="2"/>
              <a:buChar char="§"/>
              <a:defRPr/>
            </a:pPr>
            <a:r>
              <a:rPr lang="en-US" b="1" dirty="0">
                <a:solidFill>
                  <a:schemeClr val="tx1">
                    <a:lumMod val="75000"/>
                    <a:lumOff val="25000"/>
                  </a:schemeClr>
                </a:solidFill>
                <a:latin typeface="Arial" panose="020B0604020202020204" pitchFamily="34" charset="0"/>
                <a:cs typeface="Arial" panose="020B0604020202020204" pitchFamily="34" charset="0"/>
              </a:rPr>
              <a:t>Honors French III</a:t>
            </a:r>
          </a:p>
          <a:p>
            <a:pPr marL="365760" indent="-256032" eaLnBrk="1" fontAlgn="auto" hangingPunct="1">
              <a:spcAft>
                <a:spcPts val="0"/>
              </a:spcAft>
              <a:buFont typeface="Wingdings" pitchFamily="2" charset="2"/>
              <a:buChar char="§"/>
              <a:defRPr/>
            </a:pPr>
            <a:endParaRPr lang="en-US" sz="1600" b="1" dirty="0">
              <a:solidFill>
                <a:schemeClr val="tx1">
                  <a:lumMod val="75000"/>
                  <a:lumOff val="25000"/>
                </a:schemeClr>
              </a:solidFill>
              <a:latin typeface="Arial Black" pitchFamily="34" charset="0"/>
            </a:endParaRPr>
          </a:p>
          <a:p>
            <a:pPr marL="365760" indent="-256032" eaLnBrk="1" fontAlgn="auto" hangingPunct="1">
              <a:spcAft>
                <a:spcPts val="0"/>
              </a:spcAft>
              <a:buFont typeface="Wingdings" pitchFamily="2" charset="2"/>
              <a:buChar char="§"/>
              <a:defRPr/>
            </a:pPr>
            <a:endParaRPr lang="en-US" sz="1600" b="1" dirty="0">
              <a:solidFill>
                <a:schemeClr val="tx1">
                  <a:lumMod val="75000"/>
                  <a:lumOff val="25000"/>
                </a:schemeClr>
              </a:solidFill>
              <a:latin typeface="Arial Black" pitchFamily="34" charset="0"/>
            </a:endParaRPr>
          </a:p>
          <a:p>
            <a:pPr marL="365760" indent="-256032" eaLnBrk="1" fontAlgn="auto" hangingPunct="1">
              <a:spcAft>
                <a:spcPts val="0"/>
              </a:spcAft>
              <a:buFont typeface="Wingdings" pitchFamily="2" charset="2"/>
              <a:buChar char="§"/>
              <a:defRPr/>
            </a:pPr>
            <a:endParaRPr lang="en-US" b="1" dirty="0">
              <a:solidFill>
                <a:schemeClr val="tx1">
                  <a:lumMod val="75000"/>
                  <a:lumOff val="25000"/>
                </a:schemeClr>
              </a:solidFill>
            </a:endParaRPr>
          </a:p>
          <a:p>
            <a:pPr marL="365760" indent="-256032" eaLnBrk="1" fontAlgn="auto" hangingPunct="1">
              <a:spcAft>
                <a:spcPts val="0"/>
              </a:spcAft>
              <a:buFont typeface="Wingdings" pitchFamily="2" charset="2"/>
              <a:buChar char="§"/>
              <a:defRPr/>
            </a:pPr>
            <a:endParaRPr lang="en-US" b="1"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7A59178-48B7-406B-B71A-57B03BD4194D}"/>
              </a:ext>
            </a:extLst>
          </p:cNvPr>
          <p:cNvSpPr>
            <a:spLocks noGrp="1"/>
          </p:cNvSpPr>
          <p:nvPr>
            <p:ph type="title"/>
          </p:nvPr>
        </p:nvSpPr>
        <p:spPr>
          <a:xfrm>
            <a:off x="1944688" y="623888"/>
            <a:ext cx="6589712" cy="1281112"/>
          </a:xfrm>
        </p:spPr>
        <p:txBody>
          <a:bodyPr/>
          <a:lstStyle/>
          <a:p>
            <a:pPr eaLnBrk="1" hangingPunct="1"/>
            <a:r>
              <a:rPr lang="en-US" altLang="en-US"/>
              <a:t>Plan of Study</a:t>
            </a:r>
            <a:br>
              <a:rPr lang="en-US" altLang="en-US"/>
            </a:br>
            <a:r>
              <a:rPr lang="en-US" altLang="en-US" sz="2400"/>
              <a:t>Being a </a:t>
            </a:r>
            <a:r>
              <a:rPr lang="en-US" altLang="en-US" sz="2400" b="1" u="sng"/>
              <a:t>Pathway</a:t>
            </a:r>
            <a:r>
              <a:rPr lang="en-US" altLang="en-US" sz="2400"/>
              <a:t> Completer</a:t>
            </a:r>
          </a:p>
        </p:txBody>
      </p:sp>
      <p:sp>
        <p:nvSpPr>
          <p:cNvPr id="3" name="Content Placeholder 2">
            <a:extLst>
              <a:ext uri="{FF2B5EF4-FFF2-40B4-BE49-F238E27FC236}">
                <a16:creationId xmlns:a16="http://schemas.microsoft.com/office/drawing/2014/main" id="{E7FA4C46-279B-4F58-AE04-CF60ACA98213}"/>
              </a:ext>
            </a:extLst>
          </p:cNvPr>
          <p:cNvSpPr>
            <a:spLocks noGrp="1"/>
          </p:cNvSpPr>
          <p:nvPr>
            <p:ph idx="1"/>
          </p:nvPr>
        </p:nvSpPr>
        <p:spPr>
          <a:xfrm>
            <a:off x="1943100" y="2133600"/>
            <a:ext cx="6591300" cy="3778250"/>
          </a:xfrm>
        </p:spPr>
        <p:txBody>
          <a:bodyPr rtlCol="0">
            <a:normAutofit fontScale="77500" lnSpcReduction="20000"/>
          </a:bodyPr>
          <a:lstStyle/>
          <a:p>
            <a:pPr eaLnBrk="1" fontAlgn="auto" hangingPunct="1">
              <a:spcAft>
                <a:spcPts val="0"/>
              </a:spcAft>
              <a:buFont typeface="Wingdings 3" charset="2"/>
              <a:buChar char=""/>
              <a:defRPr/>
            </a:pPr>
            <a:r>
              <a:rPr lang="en-US" sz="2400" dirty="0">
                <a:solidFill>
                  <a:schemeClr val="tx1">
                    <a:lumMod val="75000"/>
                    <a:lumOff val="25000"/>
                  </a:schemeClr>
                </a:solidFill>
              </a:rPr>
              <a:t>All students are strongly encouraged to select a Plan of Study/Pathway and complete a sequence of 3 courses in one of the following areas:</a:t>
            </a:r>
          </a:p>
          <a:p>
            <a:pPr lvl="1" eaLnBrk="1" fontAlgn="auto" hangingPunct="1">
              <a:spcAft>
                <a:spcPts val="0"/>
              </a:spcAft>
              <a:buFont typeface="Wingdings 3" charset="2"/>
              <a:buChar char=""/>
              <a:defRPr/>
            </a:pPr>
            <a:r>
              <a:rPr lang="en-US" sz="2400" dirty="0">
                <a:solidFill>
                  <a:schemeClr val="tx1">
                    <a:lumMod val="75000"/>
                    <a:lumOff val="25000"/>
                  </a:schemeClr>
                </a:solidFill>
              </a:rPr>
              <a:t>CTAE</a:t>
            </a:r>
          </a:p>
          <a:p>
            <a:pPr lvl="1" eaLnBrk="1" fontAlgn="auto" hangingPunct="1">
              <a:spcAft>
                <a:spcPts val="0"/>
              </a:spcAft>
              <a:buFont typeface="Wingdings 3" charset="2"/>
              <a:buChar char=""/>
              <a:defRPr/>
            </a:pPr>
            <a:r>
              <a:rPr lang="en-US" sz="2400" dirty="0">
                <a:solidFill>
                  <a:schemeClr val="tx1">
                    <a:lumMod val="75000"/>
                    <a:lumOff val="25000"/>
                  </a:schemeClr>
                </a:solidFill>
              </a:rPr>
              <a:t>Advanced Academics</a:t>
            </a:r>
          </a:p>
          <a:p>
            <a:pPr lvl="1" eaLnBrk="1" fontAlgn="auto" hangingPunct="1">
              <a:spcAft>
                <a:spcPts val="0"/>
              </a:spcAft>
              <a:buFont typeface="Wingdings 3" charset="2"/>
              <a:buChar char=""/>
              <a:defRPr/>
            </a:pPr>
            <a:r>
              <a:rPr lang="en-US" sz="2400" dirty="0">
                <a:solidFill>
                  <a:schemeClr val="tx1">
                    <a:lumMod val="75000"/>
                    <a:lumOff val="25000"/>
                  </a:schemeClr>
                </a:solidFill>
              </a:rPr>
              <a:t>Fine Arts</a:t>
            </a:r>
          </a:p>
          <a:p>
            <a:pPr lvl="1" eaLnBrk="1" fontAlgn="auto" hangingPunct="1">
              <a:spcAft>
                <a:spcPts val="0"/>
              </a:spcAft>
              <a:buFont typeface="Wingdings 3" charset="2"/>
              <a:buChar char=""/>
              <a:defRPr/>
            </a:pPr>
            <a:r>
              <a:rPr lang="en-US" sz="2400" dirty="0">
                <a:solidFill>
                  <a:schemeClr val="tx1">
                    <a:lumMod val="75000"/>
                    <a:lumOff val="25000"/>
                  </a:schemeClr>
                </a:solidFill>
              </a:rPr>
              <a:t>World Language</a:t>
            </a:r>
          </a:p>
          <a:p>
            <a:pPr eaLnBrk="1" fontAlgn="auto" hangingPunct="1">
              <a:spcAft>
                <a:spcPts val="0"/>
              </a:spcAft>
              <a:buFont typeface="Wingdings 3" charset="2"/>
              <a:buChar char=""/>
              <a:defRPr/>
            </a:pPr>
            <a:r>
              <a:rPr lang="en-US" sz="2400" dirty="0">
                <a:solidFill>
                  <a:srgbClr val="00B0F0"/>
                </a:solidFill>
              </a:rPr>
              <a:t>Georgia DOE Plans of Study Website Link for all Plans of Study:</a:t>
            </a:r>
          </a:p>
          <a:p>
            <a:pPr algn="ctr" eaLnBrk="1" fontAlgn="auto" hangingPunct="1">
              <a:spcAft>
                <a:spcPts val="0"/>
              </a:spcAft>
              <a:buFontTx/>
              <a:buNone/>
              <a:defRPr/>
            </a:pPr>
            <a:r>
              <a:rPr lang="en-US" sz="2000" b="1" u="sng" dirty="0">
                <a:solidFill>
                  <a:srgbClr val="C00000"/>
                </a:solidFill>
                <a:hlinkClick r:id="rId2"/>
              </a:rPr>
              <a:t>http://www.gadoe.org/Curriculum-Instruction-and-Assessment/CTAE/Pages/Georgia-Career-Pathways-New-Rule.aspx</a:t>
            </a:r>
            <a:endParaRPr lang="en-US" sz="2000" b="1" u="sng" dirty="0">
              <a:solidFill>
                <a:srgbClr val="C00000"/>
              </a:solidFill>
            </a:endParaRPr>
          </a:p>
          <a:p>
            <a:pPr lvl="1"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F350-3BA6-47CD-ACB6-6685FA23FEC1}"/>
              </a:ext>
            </a:extLst>
          </p:cNvPr>
          <p:cNvSpPr>
            <a:spLocks noGrp="1"/>
          </p:cNvSpPr>
          <p:nvPr>
            <p:ph type="title"/>
          </p:nvPr>
        </p:nvSpPr>
        <p:spPr>
          <a:xfrm>
            <a:off x="1944688" y="623888"/>
            <a:ext cx="6589712" cy="1281112"/>
          </a:xfrm>
        </p:spPr>
        <p:txBody>
          <a:bodyPr rtlCol="0">
            <a:normAutofit fontScale="90000"/>
          </a:bodyPr>
          <a:lstStyle/>
          <a:p>
            <a:pPr eaLnBrk="1" fontAlgn="auto" hangingPunct="1">
              <a:spcAft>
                <a:spcPts val="0"/>
              </a:spcAft>
              <a:defRPr/>
            </a:pPr>
            <a:r>
              <a:rPr lang="en-US" dirty="0">
                <a:solidFill>
                  <a:schemeClr val="tx1">
                    <a:lumMod val="85000"/>
                    <a:lumOff val="15000"/>
                  </a:schemeClr>
                </a:solidFill>
              </a:rPr>
              <a:t>Example Health Science</a:t>
            </a:r>
            <a:br>
              <a:rPr lang="en-US" dirty="0">
                <a:solidFill>
                  <a:schemeClr val="tx1">
                    <a:lumMod val="85000"/>
                    <a:lumOff val="15000"/>
                  </a:schemeClr>
                </a:solidFill>
              </a:rPr>
            </a:br>
            <a:r>
              <a:rPr lang="en-US" dirty="0">
                <a:solidFill>
                  <a:schemeClr val="tx1">
                    <a:lumMod val="85000"/>
                    <a:lumOff val="15000"/>
                  </a:schemeClr>
                </a:solidFill>
              </a:rPr>
              <a:t>Plans of Study for Each Pathway</a:t>
            </a:r>
          </a:p>
        </p:txBody>
      </p:sp>
      <p:pic>
        <p:nvPicPr>
          <p:cNvPr id="44035" name="Picture 2">
            <a:extLst>
              <a:ext uri="{FF2B5EF4-FFF2-40B4-BE49-F238E27FC236}">
                <a16:creationId xmlns:a16="http://schemas.microsoft.com/office/drawing/2014/main" id="{8A50445C-D537-4744-A223-C467DBD9DC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27225"/>
            <a:ext cx="39433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a:extLst>
              <a:ext uri="{FF2B5EF4-FFF2-40B4-BE49-F238E27FC236}">
                <a16:creationId xmlns:a16="http://schemas.microsoft.com/office/drawing/2014/main" id="{B6A05477-1DC0-4E95-8EDC-6000991E1097}"/>
              </a:ext>
            </a:extLst>
          </p:cNvPr>
          <p:cNvSpPr>
            <a:spLocks noGrp="1"/>
          </p:cNvSpPr>
          <p:nvPr>
            <p:ph type="title"/>
          </p:nvPr>
        </p:nvSpPr>
        <p:spPr>
          <a:xfrm>
            <a:off x="1447800" y="623888"/>
            <a:ext cx="7391400" cy="1281112"/>
          </a:xfrm>
        </p:spPr>
        <p:txBody>
          <a:bodyPr/>
          <a:lstStyle/>
          <a:p>
            <a:pPr eaLnBrk="1" hangingPunct="1"/>
            <a:r>
              <a:rPr lang="en-US" altLang="en-US" sz="4800">
                <a:solidFill>
                  <a:srgbClr val="CC0000"/>
                </a:solidFill>
                <a:latin typeface="You're Gone" pitchFamily="2" charset="0"/>
              </a:rPr>
              <a:t>Career Pathways in CTAE</a:t>
            </a:r>
            <a:endParaRPr lang="en-US" altLang="en-US" sz="5400">
              <a:solidFill>
                <a:srgbClr val="CC0000"/>
              </a:solidFill>
              <a:latin typeface="You're Gone" pitchFamily="2" charset="0"/>
            </a:endParaRPr>
          </a:p>
        </p:txBody>
      </p:sp>
      <p:sp>
        <p:nvSpPr>
          <p:cNvPr id="22531" name="Content Placeholder 7">
            <a:extLst>
              <a:ext uri="{FF2B5EF4-FFF2-40B4-BE49-F238E27FC236}">
                <a16:creationId xmlns:a16="http://schemas.microsoft.com/office/drawing/2014/main" id="{94D0C7A9-F34F-48F9-B57D-21E902A19BF5}"/>
              </a:ext>
            </a:extLst>
          </p:cNvPr>
          <p:cNvSpPr>
            <a:spLocks noGrp="1"/>
          </p:cNvSpPr>
          <p:nvPr>
            <p:ph idx="1"/>
          </p:nvPr>
        </p:nvSpPr>
        <p:spPr>
          <a:xfrm>
            <a:off x="1943100" y="2133600"/>
            <a:ext cx="6591300" cy="3778250"/>
          </a:xfrm>
        </p:spPr>
        <p:txBody>
          <a:bodyPr rtlCol="0">
            <a:normAutofit fontScale="85000" lnSpcReduction="20000"/>
          </a:bodyPr>
          <a:lstStyle/>
          <a:p>
            <a:pPr eaLnBrk="1" fontAlgn="auto" hangingPunct="1">
              <a:spcAft>
                <a:spcPts val="0"/>
              </a:spcAft>
              <a:buFont typeface="Wingdings 3" charset="2"/>
              <a:buChar char=""/>
              <a:defRPr/>
            </a:pPr>
            <a:r>
              <a:rPr lang="en-US" b="1" dirty="0">
                <a:solidFill>
                  <a:schemeClr val="tx1">
                    <a:lumMod val="75000"/>
                    <a:lumOff val="25000"/>
                  </a:schemeClr>
                </a:solidFill>
              </a:rPr>
              <a:t>Career Clusters and their Pathways are part of a state supported curriculum that encourages and supports students and families in their educational and career planning through long-term goals, knowledge, experience and resources.</a:t>
            </a:r>
          </a:p>
          <a:p>
            <a:pPr eaLnBrk="1" fontAlgn="auto" hangingPunct="1">
              <a:spcAft>
                <a:spcPts val="0"/>
              </a:spcAft>
              <a:buFont typeface="Wingdings 3" charset="2"/>
              <a:buChar char=""/>
              <a:defRPr/>
            </a:pPr>
            <a:endParaRPr lang="en-US" b="1" dirty="0">
              <a:solidFill>
                <a:schemeClr val="tx1">
                  <a:lumMod val="75000"/>
                  <a:lumOff val="25000"/>
                </a:schemeClr>
              </a:solidFill>
            </a:endParaRPr>
          </a:p>
          <a:p>
            <a:pPr eaLnBrk="1" fontAlgn="auto" hangingPunct="1">
              <a:spcAft>
                <a:spcPts val="0"/>
              </a:spcAft>
              <a:buFont typeface="Wingdings 3" charset="2"/>
              <a:buChar char=""/>
              <a:defRPr/>
            </a:pPr>
            <a:r>
              <a:rPr lang="en-US" b="1" dirty="0">
                <a:solidFill>
                  <a:schemeClr val="tx1">
                    <a:lumMod val="75000"/>
                    <a:lumOff val="25000"/>
                  </a:schemeClr>
                </a:solidFill>
              </a:rPr>
              <a:t>Students may earn three (3) units of credit in a sequence of CTAE courses in a Pathway. These self-selected Pathways lead to college readiness and a career readiness certificate. </a:t>
            </a:r>
          </a:p>
          <a:p>
            <a:pPr eaLnBrk="1" fontAlgn="auto" hangingPunct="1">
              <a:spcAft>
                <a:spcPts val="0"/>
              </a:spcAft>
              <a:buFont typeface="Wingdings 3" charset="2"/>
              <a:buChar char=""/>
              <a:defRPr/>
            </a:pPr>
            <a:endParaRPr lang="en-US" b="1" dirty="0">
              <a:solidFill>
                <a:schemeClr val="tx1">
                  <a:lumMod val="75000"/>
                  <a:lumOff val="25000"/>
                </a:schemeClr>
              </a:solidFill>
            </a:endParaRPr>
          </a:p>
          <a:p>
            <a:pPr eaLnBrk="1" fontAlgn="auto" hangingPunct="1">
              <a:spcAft>
                <a:spcPts val="0"/>
              </a:spcAft>
              <a:buFont typeface="Wingdings 3" charset="2"/>
              <a:buChar char=""/>
              <a:defRPr/>
            </a:pPr>
            <a:r>
              <a:rPr lang="en-US" b="1" dirty="0">
                <a:solidFill>
                  <a:schemeClr val="tx1">
                    <a:lumMod val="75000"/>
                    <a:lumOff val="25000"/>
                  </a:schemeClr>
                </a:solidFill>
              </a:rPr>
              <a:t>There is a Career Pathway Assessment given at the end of the three (3) sequential Career Pathway courses (usually in the Jr. or Sr. year).</a:t>
            </a:r>
          </a:p>
          <a:p>
            <a:pPr eaLnBrk="1" fontAlgn="auto" hangingPunct="1">
              <a:spcAft>
                <a:spcPts val="0"/>
              </a:spcAft>
              <a:buFont typeface="Wingdings 3" charset="2"/>
              <a:buChar char=""/>
              <a:defRPr/>
            </a:pPr>
            <a:endParaRPr lang="en-US" b="1" dirty="0">
              <a:solidFill>
                <a:schemeClr val="tx1">
                  <a:lumMod val="75000"/>
                  <a:lumOff val="25000"/>
                </a:schemeClr>
              </a:solidFill>
            </a:endParaRPr>
          </a:p>
          <a:p>
            <a:pPr eaLnBrk="1" fontAlgn="auto" hangingPunct="1">
              <a:spcAft>
                <a:spcPts val="0"/>
              </a:spcAft>
              <a:buFont typeface="Wingdings 3" charset="2"/>
              <a:buChar char=""/>
              <a:defRPr/>
            </a:pPr>
            <a:r>
              <a:rPr lang="en-US" b="1" dirty="0">
                <a:solidFill>
                  <a:schemeClr val="tx1">
                    <a:lumMod val="75000"/>
                    <a:lumOff val="25000"/>
                  </a:schemeClr>
                </a:solidFill>
              </a:rPr>
              <a:t>Students may use their required Electives courses to complete more than one Pathway during their high school career. </a:t>
            </a:r>
          </a:p>
        </p:txBody>
      </p:sp>
      <p:sp>
        <p:nvSpPr>
          <p:cNvPr id="45060" name="Text Box 8">
            <a:extLst>
              <a:ext uri="{FF2B5EF4-FFF2-40B4-BE49-F238E27FC236}">
                <a16:creationId xmlns:a16="http://schemas.microsoft.com/office/drawing/2014/main" id="{A16386A8-328F-4D1D-BE5C-71FEA7CB3BCD}"/>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AD17F-5456-416A-8427-F7D1AA827EAC}"/>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0" name="Title 6">
            <a:extLst>
              <a:ext uri="{FF2B5EF4-FFF2-40B4-BE49-F238E27FC236}">
                <a16:creationId xmlns:a16="http://schemas.microsoft.com/office/drawing/2014/main" id="{DE13E1E4-9D75-4742-A579-3E21722ABF9C}"/>
              </a:ext>
            </a:extLst>
          </p:cNvPr>
          <p:cNvSpPr>
            <a:spLocks noGrp="1"/>
          </p:cNvSpPr>
          <p:nvPr>
            <p:ph type="title"/>
          </p:nvPr>
        </p:nvSpPr>
        <p:spPr>
          <a:xfrm>
            <a:off x="533400" y="76200"/>
            <a:ext cx="8229600" cy="1295400"/>
          </a:xfrm>
        </p:spPr>
        <p:txBody>
          <a:bodyPr rtlCol="0">
            <a:normAutofit/>
          </a:bodyPr>
          <a:lstStyle/>
          <a:p>
            <a:pPr eaLnBrk="1" fontAlgn="auto" hangingPunct="1">
              <a:spcAft>
                <a:spcPts val="0"/>
              </a:spcAft>
              <a:defRPr/>
            </a:pPr>
            <a:r>
              <a:rPr lang="en-US" sz="2400" dirty="0">
                <a:solidFill>
                  <a:schemeClr val="tx1"/>
                </a:solidFill>
                <a:latin typeface="Verdana" pitchFamily="34" charset="0"/>
                <a:cs typeface="You're Gone" pitchFamily="2" charset="-18"/>
              </a:rPr>
              <a:t>Clusters and Pathway Course Offerings </a:t>
            </a:r>
            <a:br>
              <a:rPr lang="en-US" sz="2400" dirty="0">
                <a:solidFill>
                  <a:schemeClr val="tx1"/>
                </a:solidFill>
                <a:latin typeface="Verdana" pitchFamily="34" charset="0"/>
                <a:cs typeface="You're Gone" pitchFamily="2" charset="-18"/>
              </a:rPr>
            </a:br>
            <a:r>
              <a:rPr lang="en-US" sz="2000" i="1" dirty="0">
                <a:solidFill>
                  <a:schemeClr val="tx1"/>
                </a:solidFill>
                <a:latin typeface="Verdana" pitchFamily="34" charset="0"/>
                <a:cs typeface="You're Gone" pitchFamily="2" charset="-18"/>
              </a:rPr>
              <a:t>These vary from HS to HS.</a:t>
            </a:r>
            <a:endParaRPr lang="en-US" sz="2000" i="1" dirty="0">
              <a:solidFill>
                <a:schemeClr val="tx1"/>
              </a:solidFill>
              <a:effectLst>
                <a:outerShdw blurRad="38100" dist="38100" dir="2700000" algn="tl">
                  <a:srgbClr val="000000">
                    <a:alpha val="43137"/>
                  </a:srgbClr>
                </a:outerShdw>
              </a:effectLst>
              <a:latin typeface="Verdana" pitchFamily="34" charset="0"/>
              <a:cs typeface="You're Gone" pitchFamily="2" charset="-18"/>
            </a:endParaRPr>
          </a:p>
        </p:txBody>
      </p:sp>
      <p:pic>
        <p:nvPicPr>
          <p:cNvPr id="47108" name="Picture 2">
            <a:extLst>
              <a:ext uri="{FF2B5EF4-FFF2-40B4-BE49-F238E27FC236}">
                <a16:creationId xmlns:a16="http://schemas.microsoft.com/office/drawing/2014/main" id="{DEF7B161-64A8-4FCF-8856-4F2E02FC9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955675"/>
            <a:ext cx="51435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AD17F-5456-416A-8427-F7D1AA827EAC}"/>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0" name="Title 6">
            <a:extLst>
              <a:ext uri="{FF2B5EF4-FFF2-40B4-BE49-F238E27FC236}">
                <a16:creationId xmlns:a16="http://schemas.microsoft.com/office/drawing/2014/main" id="{DE13E1E4-9D75-4742-A579-3E21722ABF9C}"/>
              </a:ext>
            </a:extLst>
          </p:cNvPr>
          <p:cNvSpPr>
            <a:spLocks noGrp="1"/>
          </p:cNvSpPr>
          <p:nvPr>
            <p:ph type="title"/>
          </p:nvPr>
        </p:nvSpPr>
        <p:spPr>
          <a:xfrm>
            <a:off x="533400" y="76200"/>
            <a:ext cx="8229600" cy="609600"/>
          </a:xfrm>
        </p:spPr>
        <p:txBody>
          <a:bodyPr rtlCol="0">
            <a:normAutofit/>
          </a:bodyPr>
          <a:lstStyle/>
          <a:p>
            <a:pPr eaLnBrk="1" fontAlgn="auto" hangingPunct="1">
              <a:spcAft>
                <a:spcPts val="0"/>
              </a:spcAft>
              <a:defRPr/>
            </a:pPr>
            <a:r>
              <a:rPr lang="en-US" sz="2400" dirty="0">
                <a:solidFill>
                  <a:schemeClr val="tx1"/>
                </a:solidFill>
                <a:effectLst>
                  <a:outerShdw blurRad="38100" dist="38100" dir="2700000" algn="tl">
                    <a:srgbClr val="000000">
                      <a:alpha val="43137"/>
                    </a:srgbClr>
                  </a:outerShdw>
                </a:effectLst>
                <a:latin typeface="Verdana" pitchFamily="34" charset="0"/>
                <a:cs typeface="You're Gone" pitchFamily="2" charset="-18"/>
              </a:rPr>
              <a:t>Cluster and Pathway Courses Continued</a:t>
            </a:r>
          </a:p>
        </p:txBody>
      </p:sp>
      <p:pic>
        <p:nvPicPr>
          <p:cNvPr id="49156" name="Picture 1">
            <a:extLst>
              <a:ext uri="{FF2B5EF4-FFF2-40B4-BE49-F238E27FC236}">
                <a16:creationId xmlns:a16="http://schemas.microsoft.com/office/drawing/2014/main" id="{9E0E550F-ACF9-427D-AE80-339CDE84A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609600"/>
            <a:ext cx="50514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AD17F-5456-416A-8427-F7D1AA827EAC}"/>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0" name="Title 6">
            <a:extLst>
              <a:ext uri="{FF2B5EF4-FFF2-40B4-BE49-F238E27FC236}">
                <a16:creationId xmlns:a16="http://schemas.microsoft.com/office/drawing/2014/main" id="{DE13E1E4-9D75-4742-A579-3E21722ABF9C}"/>
              </a:ext>
            </a:extLst>
          </p:cNvPr>
          <p:cNvSpPr>
            <a:spLocks noGrp="1"/>
          </p:cNvSpPr>
          <p:nvPr>
            <p:ph type="title"/>
          </p:nvPr>
        </p:nvSpPr>
        <p:spPr>
          <a:xfrm>
            <a:off x="533400" y="76200"/>
            <a:ext cx="8229600" cy="609600"/>
          </a:xfrm>
        </p:spPr>
        <p:txBody>
          <a:bodyPr rtlCol="0">
            <a:normAutofit/>
          </a:bodyPr>
          <a:lstStyle/>
          <a:p>
            <a:pPr eaLnBrk="1" fontAlgn="auto" hangingPunct="1">
              <a:spcAft>
                <a:spcPts val="0"/>
              </a:spcAft>
              <a:defRPr/>
            </a:pPr>
            <a:r>
              <a:rPr lang="en-US" sz="2400" dirty="0">
                <a:solidFill>
                  <a:schemeClr val="tx1"/>
                </a:solidFill>
                <a:effectLst>
                  <a:outerShdw blurRad="38100" dist="38100" dir="2700000" algn="tl">
                    <a:srgbClr val="000000">
                      <a:alpha val="43137"/>
                    </a:srgbClr>
                  </a:outerShdw>
                </a:effectLst>
                <a:latin typeface="Verdana" pitchFamily="34" charset="0"/>
                <a:cs typeface="You're Gone" pitchFamily="2" charset="-18"/>
              </a:rPr>
              <a:t>Cluster and Pathway Courses Continued</a:t>
            </a:r>
          </a:p>
        </p:txBody>
      </p:sp>
      <p:pic>
        <p:nvPicPr>
          <p:cNvPr id="51204" name="Content Placeholder 3">
            <a:extLst>
              <a:ext uri="{FF2B5EF4-FFF2-40B4-BE49-F238E27FC236}">
                <a16:creationId xmlns:a16="http://schemas.microsoft.com/office/drawing/2014/main" id="{A9549F62-C91F-4FC0-A36E-E564F472D6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3" y="1524000"/>
            <a:ext cx="4727575" cy="447357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6">
            <a:extLst>
              <a:ext uri="{FF2B5EF4-FFF2-40B4-BE49-F238E27FC236}">
                <a16:creationId xmlns:a16="http://schemas.microsoft.com/office/drawing/2014/main" id="{0B753631-B89C-487D-A322-64C8A79542FD}"/>
              </a:ext>
            </a:extLst>
          </p:cNvPr>
          <p:cNvSpPr>
            <a:spLocks noGrp="1"/>
          </p:cNvSpPr>
          <p:nvPr>
            <p:ph type="title"/>
          </p:nvPr>
        </p:nvSpPr>
        <p:spPr>
          <a:xfrm>
            <a:off x="1944688" y="623888"/>
            <a:ext cx="6589712" cy="1281112"/>
          </a:xfrm>
        </p:spPr>
        <p:txBody>
          <a:bodyPr/>
          <a:lstStyle/>
          <a:p>
            <a:pPr eaLnBrk="1" hangingPunct="1"/>
            <a:r>
              <a:rPr lang="en-US" altLang="en-US" sz="4800">
                <a:solidFill>
                  <a:srgbClr val="CC0000"/>
                </a:solidFill>
                <a:latin typeface="You're Gone" pitchFamily="2" charset="0"/>
              </a:rPr>
              <a:t>Advanced Academics </a:t>
            </a:r>
            <a:endParaRPr lang="en-US" altLang="en-US" sz="5400">
              <a:solidFill>
                <a:srgbClr val="CC0000"/>
              </a:solidFill>
              <a:latin typeface="You're Gone" pitchFamily="2" charset="0"/>
            </a:endParaRPr>
          </a:p>
        </p:txBody>
      </p:sp>
      <p:sp>
        <p:nvSpPr>
          <p:cNvPr id="53251" name="Content Placeholder 7">
            <a:extLst>
              <a:ext uri="{FF2B5EF4-FFF2-40B4-BE49-F238E27FC236}">
                <a16:creationId xmlns:a16="http://schemas.microsoft.com/office/drawing/2014/main" id="{E75BCEA3-7100-4C52-B541-A30F798AE41F}"/>
              </a:ext>
            </a:extLst>
          </p:cNvPr>
          <p:cNvSpPr>
            <a:spLocks noGrp="1"/>
          </p:cNvSpPr>
          <p:nvPr>
            <p:ph idx="1"/>
          </p:nvPr>
        </p:nvSpPr>
        <p:spPr>
          <a:xfrm>
            <a:off x="1935163" y="1600200"/>
            <a:ext cx="6591300" cy="3778250"/>
          </a:xfrm>
        </p:spPr>
        <p:txBody>
          <a:bodyPr/>
          <a:lstStyle/>
          <a:p>
            <a:pPr eaLnBrk="1" hangingPunct="1">
              <a:lnSpc>
                <a:spcPct val="90000"/>
              </a:lnSpc>
              <a:buFont typeface="Wingdings" panose="05000000000000000000" pitchFamily="2" charset="2"/>
              <a:buNone/>
            </a:pPr>
            <a:r>
              <a:rPr lang="en-US" altLang="en-US">
                <a:latin typeface="Arial Rounded MT Bold" panose="020F0704030504030204" pitchFamily="34" charset="0"/>
              </a:rPr>
              <a:t>Advanced Academic Plan of Study/Pathway</a:t>
            </a:r>
          </a:p>
          <a:p>
            <a:pPr eaLnBrk="1" hangingPunct="1">
              <a:lnSpc>
                <a:spcPct val="90000"/>
              </a:lnSpc>
              <a:buFont typeface="Wingdings" panose="05000000000000000000" pitchFamily="2" charset="2"/>
              <a:buNone/>
            </a:pPr>
            <a:r>
              <a:rPr lang="en-US" altLang="en-US">
                <a:latin typeface="Arial Rounded MT Bold" panose="020F0704030504030204" pitchFamily="34" charset="0"/>
              </a:rPr>
              <a:t>	Some students opt to take rigorous courses in the area of English, Mathematics, Science or Social Studies.</a:t>
            </a:r>
          </a:p>
          <a:p>
            <a:pPr eaLnBrk="1" hangingPunct="1">
              <a:lnSpc>
                <a:spcPct val="90000"/>
              </a:lnSpc>
              <a:buFont typeface="Wingdings" panose="05000000000000000000" pitchFamily="2" charset="2"/>
              <a:buNone/>
            </a:pPr>
            <a:r>
              <a:rPr lang="en-US" altLang="en-US">
                <a:latin typeface="Arial Rounded MT Bold" panose="020F0704030504030204" pitchFamily="34" charset="0"/>
              </a:rPr>
              <a:t>Criteria for English and Mathematics are:</a:t>
            </a:r>
          </a:p>
          <a:p>
            <a:pPr eaLnBrk="1" hangingPunct="1">
              <a:lnSpc>
                <a:spcPct val="90000"/>
              </a:lnSpc>
              <a:buFont typeface="Wingdings" panose="05000000000000000000" pitchFamily="2" charset="2"/>
              <a:buNone/>
            </a:pPr>
            <a:endParaRPr lang="en-US" altLang="en-US">
              <a:latin typeface="Arial Rounded MT Bold" panose="020F0704030504030204" pitchFamily="34" charset="0"/>
            </a:endParaRPr>
          </a:p>
          <a:p>
            <a:pPr eaLnBrk="1" hangingPunct="1">
              <a:lnSpc>
                <a:spcPct val="90000"/>
              </a:lnSpc>
              <a:buFont typeface="Wingdings" panose="05000000000000000000" pitchFamily="2" charset="2"/>
              <a:buNone/>
            </a:pPr>
            <a:endParaRPr lang="en-US" altLang="en-US">
              <a:latin typeface="Arial Rounded MT Bold" panose="020F0704030504030204" pitchFamily="34" charset="0"/>
            </a:endParaRPr>
          </a:p>
          <a:p>
            <a:pPr eaLnBrk="1" hangingPunct="1">
              <a:lnSpc>
                <a:spcPct val="90000"/>
              </a:lnSpc>
              <a:buFont typeface="Wingdings" panose="05000000000000000000" pitchFamily="2" charset="2"/>
              <a:buNone/>
            </a:pPr>
            <a:endParaRPr lang="en-US" altLang="en-US">
              <a:latin typeface="Arial Rounded MT Bold" panose="020F0704030504030204" pitchFamily="34" charset="0"/>
            </a:endParaRPr>
          </a:p>
          <a:p>
            <a:pPr eaLnBrk="1" hangingPunct="1">
              <a:lnSpc>
                <a:spcPct val="90000"/>
              </a:lnSpc>
              <a:buFont typeface="Wingdings" panose="05000000000000000000" pitchFamily="2" charset="2"/>
              <a:buNone/>
            </a:pPr>
            <a:endParaRPr lang="en-US" altLang="en-US">
              <a:latin typeface="Arial Rounded MT Bold" panose="020F0704030504030204" pitchFamily="34" charset="0"/>
            </a:endParaRPr>
          </a:p>
          <a:p>
            <a:pPr eaLnBrk="1" hangingPunct="1">
              <a:lnSpc>
                <a:spcPct val="90000"/>
              </a:lnSpc>
              <a:buFont typeface="Wingdings" panose="05000000000000000000" pitchFamily="2" charset="2"/>
              <a:buNone/>
            </a:pPr>
            <a:endParaRPr lang="en-US" altLang="en-US">
              <a:latin typeface="Arial Rounded MT Bold" panose="020F0704030504030204" pitchFamily="34" charset="0"/>
            </a:endParaRPr>
          </a:p>
          <a:p>
            <a:pPr eaLnBrk="1" hangingPunct="1">
              <a:buFontTx/>
              <a:buNone/>
            </a:pPr>
            <a:endParaRPr lang="en-US" altLang="en-US" b="1"/>
          </a:p>
        </p:txBody>
      </p:sp>
      <p:sp>
        <p:nvSpPr>
          <p:cNvPr id="53252" name="Text Box 8">
            <a:extLst>
              <a:ext uri="{FF2B5EF4-FFF2-40B4-BE49-F238E27FC236}">
                <a16:creationId xmlns:a16="http://schemas.microsoft.com/office/drawing/2014/main" id="{570DCEA2-8853-4100-9E35-72288FE491D7}"/>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22</a:t>
            </a:r>
          </a:p>
        </p:txBody>
      </p:sp>
      <p:pic>
        <p:nvPicPr>
          <p:cNvPr id="53253" name="Picture 2">
            <a:extLst>
              <a:ext uri="{FF2B5EF4-FFF2-40B4-BE49-F238E27FC236}">
                <a16:creationId xmlns:a16="http://schemas.microsoft.com/office/drawing/2014/main" id="{D74F9609-B302-4D19-8E01-5597F4F2E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31242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a:extLst>
              <a:ext uri="{FF2B5EF4-FFF2-40B4-BE49-F238E27FC236}">
                <a16:creationId xmlns:a16="http://schemas.microsoft.com/office/drawing/2014/main" id="{B716BCF1-015A-43B9-8DF0-25D36095DD84}"/>
              </a:ext>
            </a:extLst>
          </p:cNvPr>
          <p:cNvSpPr>
            <a:spLocks noGrp="1"/>
          </p:cNvSpPr>
          <p:nvPr>
            <p:ph type="title"/>
          </p:nvPr>
        </p:nvSpPr>
        <p:spPr>
          <a:xfrm>
            <a:off x="1944688" y="623888"/>
            <a:ext cx="6589712" cy="1281112"/>
          </a:xfrm>
        </p:spPr>
        <p:txBody>
          <a:bodyPr/>
          <a:lstStyle/>
          <a:p>
            <a:pPr eaLnBrk="1" hangingPunct="1"/>
            <a:r>
              <a:rPr lang="en-US" altLang="en-US" sz="4800">
                <a:solidFill>
                  <a:srgbClr val="CC0000"/>
                </a:solidFill>
                <a:latin typeface="You're Gone" pitchFamily="2" charset="0"/>
              </a:rPr>
              <a:t>Advanced Academics </a:t>
            </a:r>
            <a:endParaRPr lang="en-US" altLang="en-US" sz="5400">
              <a:solidFill>
                <a:srgbClr val="CC0000"/>
              </a:solidFill>
              <a:latin typeface="You're Gone" pitchFamily="2" charset="0"/>
            </a:endParaRPr>
          </a:p>
        </p:txBody>
      </p:sp>
      <p:sp>
        <p:nvSpPr>
          <p:cNvPr id="55299" name="Text Box 8">
            <a:extLst>
              <a:ext uri="{FF2B5EF4-FFF2-40B4-BE49-F238E27FC236}">
                <a16:creationId xmlns:a16="http://schemas.microsoft.com/office/drawing/2014/main" id="{B66ED486-0B61-4C5A-91E3-E1A9BDB7F049}"/>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22</a:t>
            </a:r>
          </a:p>
        </p:txBody>
      </p:sp>
      <p:pic>
        <p:nvPicPr>
          <p:cNvPr id="55300" name="Picture 2">
            <a:extLst>
              <a:ext uri="{FF2B5EF4-FFF2-40B4-BE49-F238E27FC236}">
                <a16:creationId xmlns:a16="http://schemas.microsoft.com/office/drawing/2014/main" id="{383CA98D-6F10-4FEF-B7B0-CAFB221FA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3886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6">
            <a:extLst>
              <a:ext uri="{FF2B5EF4-FFF2-40B4-BE49-F238E27FC236}">
                <a16:creationId xmlns:a16="http://schemas.microsoft.com/office/drawing/2014/main" id="{2B90815B-AFB3-4FA8-8AFA-A97639A5E667}"/>
              </a:ext>
            </a:extLst>
          </p:cNvPr>
          <p:cNvSpPr>
            <a:spLocks noGrp="1"/>
          </p:cNvSpPr>
          <p:nvPr>
            <p:ph type="title"/>
          </p:nvPr>
        </p:nvSpPr>
        <p:spPr>
          <a:xfrm>
            <a:off x="1944688" y="623888"/>
            <a:ext cx="6589712" cy="1281112"/>
          </a:xfrm>
        </p:spPr>
        <p:txBody>
          <a:bodyPr/>
          <a:lstStyle/>
          <a:p>
            <a:pPr eaLnBrk="1" hangingPunct="1"/>
            <a:r>
              <a:rPr lang="en-US" altLang="en-US" sz="4800">
                <a:solidFill>
                  <a:srgbClr val="CC0000"/>
                </a:solidFill>
                <a:latin typeface="You're Gone" pitchFamily="2" charset="0"/>
              </a:rPr>
              <a:t>Advanced Academics </a:t>
            </a:r>
            <a:endParaRPr lang="en-US" altLang="en-US" sz="5400">
              <a:solidFill>
                <a:srgbClr val="CC0000"/>
              </a:solidFill>
              <a:latin typeface="You're Gone" pitchFamily="2" charset="0"/>
            </a:endParaRPr>
          </a:p>
        </p:txBody>
      </p:sp>
      <p:sp>
        <p:nvSpPr>
          <p:cNvPr id="57347" name="Text Box 8">
            <a:extLst>
              <a:ext uri="{FF2B5EF4-FFF2-40B4-BE49-F238E27FC236}">
                <a16:creationId xmlns:a16="http://schemas.microsoft.com/office/drawing/2014/main" id="{16B95BAA-E221-46E7-8E9B-FD8BC20B9787}"/>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22</a:t>
            </a:r>
          </a:p>
        </p:txBody>
      </p:sp>
      <p:pic>
        <p:nvPicPr>
          <p:cNvPr id="57348" name="Picture 1">
            <a:extLst>
              <a:ext uri="{FF2B5EF4-FFF2-40B4-BE49-F238E27FC236}">
                <a16:creationId xmlns:a16="http://schemas.microsoft.com/office/drawing/2014/main" id="{E0D8E5D8-70B7-4419-A167-41996E71B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79600"/>
            <a:ext cx="36576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1182B31-3079-4E00-9FB3-FAE457934043}"/>
              </a:ext>
            </a:extLst>
          </p:cNvPr>
          <p:cNvSpPr>
            <a:spLocks noGrp="1"/>
          </p:cNvSpPr>
          <p:nvPr>
            <p:ph type="title"/>
          </p:nvPr>
        </p:nvSpPr>
        <p:spPr>
          <a:xfrm>
            <a:off x="1295400" y="623888"/>
            <a:ext cx="7391400" cy="1281112"/>
          </a:xfrm>
        </p:spPr>
        <p:txBody>
          <a:bodyPr/>
          <a:lstStyle/>
          <a:p>
            <a:pPr eaLnBrk="1" hangingPunct="1"/>
            <a:r>
              <a:rPr lang="en-US" altLang="en-US"/>
              <a:t>BRIDGE Advisement Opportunity Provides Information About….</a:t>
            </a:r>
          </a:p>
        </p:txBody>
      </p:sp>
      <p:sp>
        <p:nvSpPr>
          <p:cNvPr id="8195" name="Rectangle 3">
            <a:extLst>
              <a:ext uri="{FF2B5EF4-FFF2-40B4-BE49-F238E27FC236}">
                <a16:creationId xmlns:a16="http://schemas.microsoft.com/office/drawing/2014/main" id="{E1559A84-1FFF-4B8B-B225-431F1A3DFEA9}"/>
              </a:ext>
            </a:extLst>
          </p:cNvPr>
          <p:cNvSpPr>
            <a:spLocks noGrp="1" noChangeArrowheads="1"/>
          </p:cNvSpPr>
          <p:nvPr>
            <p:ph idx="1"/>
          </p:nvPr>
        </p:nvSpPr>
        <p:spPr>
          <a:xfrm>
            <a:off x="914400" y="2438400"/>
            <a:ext cx="7931150" cy="3581400"/>
          </a:xfrm>
        </p:spPr>
        <p:txBody>
          <a:bodyPr rtlCol="0">
            <a:normAutofit fontScale="92500" lnSpcReduction="20000"/>
          </a:bodyPr>
          <a:lstStyle/>
          <a:p>
            <a:pPr algn="ctr" eaLnBrk="1" fontAlgn="auto" hangingPunct="1">
              <a:lnSpc>
                <a:spcPct val="80000"/>
              </a:lnSpc>
              <a:spcAft>
                <a:spcPts val="0"/>
              </a:spcAft>
              <a:buFont typeface="Wingdings" panose="05000000000000000000" pitchFamily="2" charset="2"/>
              <a:buNone/>
              <a:defRPr/>
            </a:pPr>
            <a:r>
              <a:rPr lang="en-US" sz="2700" dirty="0">
                <a:solidFill>
                  <a:schemeClr val="tx1">
                    <a:lumMod val="75000"/>
                    <a:lumOff val="25000"/>
                  </a:schemeClr>
                </a:solidFill>
                <a:latin typeface="Bookman Old Style" pitchFamily="18" charset="0"/>
              </a:rPr>
              <a:t>Current Information and Decisions</a:t>
            </a:r>
          </a:p>
          <a:p>
            <a:pPr algn="ctr" eaLnBrk="1" fontAlgn="auto" hangingPunct="1">
              <a:lnSpc>
                <a:spcPct val="80000"/>
              </a:lnSpc>
              <a:spcAft>
                <a:spcPts val="0"/>
              </a:spcAft>
              <a:buFont typeface="Wingdings 3" charset="2"/>
              <a:buChar char=""/>
              <a:defRPr/>
            </a:pPr>
            <a:r>
              <a:rPr lang="en-US" sz="1600" i="1" dirty="0">
                <a:solidFill>
                  <a:schemeClr val="tx1">
                    <a:lumMod val="75000"/>
                    <a:lumOff val="25000"/>
                  </a:schemeClr>
                </a:solidFill>
                <a:latin typeface="Bookman Old Style" pitchFamily="18" charset="0"/>
              </a:rPr>
              <a:t>Current Decisions Impact Future</a:t>
            </a:r>
          </a:p>
          <a:p>
            <a:pPr algn="ctr" eaLnBrk="1" fontAlgn="auto" hangingPunct="1">
              <a:lnSpc>
                <a:spcPct val="80000"/>
              </a:lnSpc>
              <a:spcAft>
                <a:spcPts val="0"/>
              </a:spcAft>
              <a:buFont typeface="Wingdings" panose="05000000000000000000" pitchFamily="2" charset="2"/>
              <a:buNone/>
              <a:defRPr/>
            </a:pPr>
            <a:endParaRPr lang="en-US" sz="1600" i="1"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panose="05000000000000000000" pitchFamily="2" charset="2"/>
              <a:buNone/>
              <a:defRPr/>
            </a:pPr>
            <a:r>
              <a:rPr lang="en-US" sz="2600" dirty="0">
                <a:solidFill>
                  <a:schemeClr val="tx1">
                    <a:lumMod val="75000"/>
                    <a:lumOff val="25000"/>
                  </a:schemeClr>
                </a:solidFill>
                <a:latin typeface="Bookman Old Style" pitchFamily="18" charset="0"/>
              </a:rPr>
              <a:t>Course Requests (MYAP Tool)</a:t>
            </a:r>
          </a:p>
          <a:p>
            <a:pPr algn="ctr" eaLnBrk="1" fontAlgn="auto" hangingPunct="1">
              <a:lnSpc>
                <a:spcPct val="80000"/>
              </a:lnSpc>
              <a:spcAft>
                <a:spcPts val="0"/>
              </a:spcAft>
              <a:buFont typeface="Wingdings 3" charset="2"/>
              <a:buChar char=""/>
              <a:defRPr/>
            </a:pPr>
            <a:r>
              <a:rPr lang="en-US" sz="1600" i="1" dirty="0">
                <a:solidFill>
                  <a:schemeClr val="tx1">
                    <a:lumMod val="75000"/>
                    <a:lumOff val="25000"/>
                  </a:schemeClr>
                </a:solidFill>
                <a:latin typeface="Bookman Old Style" pitchFamily="18" charset="0"/>
              </a:rPr>
              <a:t>Learning About and Selecting 10</a:t>
            </a:r>
            <a:r>
              <a:rPr lang="en-US" sz="1700" i="1" baseline="30000" dirty="0">
                <a:solidFill>
                  <a:schemeClr val="tx1">
                    <a:lumMod val="75000"/>
                    <a:lumOff val="25000"/>
                  </a:schemeClr>
                </a:solidFill>
                <a:latin typeface="Bookman Old Style" pitchFamily="18" charset="0"/>
              </a:rPr>
              <a:t>th</a:t>
            </a:r>
            <a:r>
              <a:rPr lang="en-US" sz="1600" i="1" dirty="0">
                <a:solidFill>
                  <a:schemeClr val="tx1">
                    <a:lumMod val="75000"/>
                    <a:lumOff val="25000"/>
                  </a:schemeClr>
                </a:solidFill>
                <a:latin typeface="Bookman Old Style" pitchFamily="18" charset="0"/>
              </a:rPr>
              <a:t> Grade Courses</a:t>
            </a:r>
          </a:p>
          <a:p>
            <a:pPr algn="ctr" eaLnBrk="1" fontAlgn="auto" hangingPunct="1">
              <a:lnSpc>
                <a:spcPct val="80000"/>
              </a:lnSpc>
              <a:spcAft>
                <a:spcPts val="0"/>
              </a:spcAft>
              <a:buFont typeface="Wingdings" panose="05000000000000000000" pitchFamily="2" charset="2"/>
              <a:buNone/>
              <a:defRPr/>
            </a:pPr>
            <a:endParaRPr lang="en-US" sz="1600" i="1"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panose="05000000000000000000" pitchFamily="2" charset="2"/>
              <a:buNone/>
              <a:defRPr/>
            </a:pPr>
            <a:endParaRPr lang="en-US" sz="1600" i="1"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panose="05000000000000000000" pitchFamily="2" charset="2"/>
              <a:buNone/>
              <a:defRPr/>
            </a:pPr>
            <a:r>
              <a:rPr lang="en-US" sz="2600" dirty="0">
                <a:solidFill>
                  <a:schemeClr val="tx1">
                    <a:lumMod val="75000"/>
                    <a:lumOff val="25000"/>
                  </a:schemeClr>
                </a:solidFill>
                <a:latin typeface="Bookman Old Style" pitchFamily="18" charset="0"/>
              </a:rPr>
              <a:t>BRIDGE Advisement</a:t>
            </a:r>
          </a:p>
          <a:p>
            <a:pPr algn="ctr" eaLnBrk="1" fontAlgn="auto" hangingPunct="1">
              <a:lnSpc>
                <a:spcPct val="80000"/>
              </a:lnSpc>
              <a:spcAft>
                <a:spcPts val="0"/>
              </a:spcAft>
              <a:buFont typeface="Wingdings 3" charset="2"/>
              <a:buChar char=""/>
              <a:defRPr/>
            </a:pPr>
            <a:r>
              <a:rPr lang="en-US" sz="1700" i="1" dirty="0">
                <a:solidFill>
                  <a:schemeClr val="tx1">
                    <a:lumMod val="75000"/>
                    <a:lumOff val="25000"/>
                  </a:schemeClr>
                </a:solidFill>
                <a:latin typeface="Bookman Old Style" pitchFamily="18" charset="0"/>
              </a:rPr>
              <a:t>Planning and Finalizing Course Selections by Gaining Expert Advice</a:t>
            </a:r>
          </a:p>
          <a:p>
            <a:pPr algn="ctr" eaLnBrk="1" fontAlgn="auto" hangingPunct="1">
              <a:lnSpc>
                <a:spcPct val="80000"/>
              </a:lnSpc>
              <a:spcAft>
                <a:spcPts val="0"/>
              </a:spcAft>
              <a:buFont typeface="Wingdings 3" charset="2"/>
              <a:buChar char=""/>
              <a:defRPr/>
            </a:pPr>
            <a:r>
              <a:rPr lang="en-US" sz="1600" i="1" dirty="0">
                <a:solidFill>
                  <a:schemeClr val="tx1">
                    <a:lumMod val="75000"/>
                    <a:lumOff val="25000"/>
                  </a:schemeClr>
                </a:solidFill>
                <a:latin typeface="Bookman Old Style" pitchFamily="18" charset="0"/>
              </a:rPr>
              <a:t>Career Portfolio Information Including Exploration of 3 Careers</a:t>
            </a:r>
          </a:p>
          <a:p>
            <a:pPr algn="ctr" eaLnBrk="1" fontAlgn="auto" hangingPunct="1">
              <a:lnSpc>
                <a:spcPct val="80000"/>
              </a:lnSpc>
              <a:spcAft>
                <a:spcPts val="0"/>
              </a:spcAft>
              <a:buFont typeface="Wingdings 3" charset="2"/>
              <a:buChar char=""/>
              <a:defRPr/>
            </a:pPr>
            <a:r>
              <a:rPr lang="en-US" sz="1600" i="1" dirty="0">
                <a:solidFill>
                  <a:schemeClr val="tx1">
                    <a:lumMod val="75000"/>
                    <a:lumOff val="25000"/>
                  </a:schemeClr>
                </a:solidFill>
                <a:latin typeface="Bookman Old Style" pitchFamily="18" charset="0"/>
              </a:rPr>
              <a:t>Updating the Individual Graduation Plan in Infinite Campus utilizing the MYAP Career Planner</a:t>
            </a:r>
          </a:p>
          <a:p>
            <a:pPr algn="ctr" eaLnBrk="1" fontAlgn="auto" hangingPunct="1">
              <a:lnSpc>
                <a:spcPct val="80000"/>
              </a:lnSpc>
              <a:spcAft>
                <a:spcPts val="0"/>
              </a:spcAft>
              <a:buFont typeface="Wingdings" panose="05000000000000000000" pitchFamily="2" charset="2"/>
              <a:buNone/>
              <a:defRPr/>
            </a:pPr>
            <a:endParaRPr lang="en-US" sz="1600" i="1"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panose="05000000000000000000" pitchFamily="2" charset="2"/>
              <a:buNone/>
              <a:defRPr/>
            </a:pPr>
            <a:endParaRPr lang="en-US" sz="1600" i="1"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3" charset="2"/>
              <a:buChar char=""/>
              <a:defRPr/>
            </a:pPr>
            <a:endParaRPr lang="en-US" sz="2600"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3" charset="2"/>
              <a:buChar char=""/>
              <a:defRPr/>
            </a:pPr>
            <a:endParaRPr lang="en-US" sz="2600"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3" charset="2"/>
              <a:buChar char=""/>
              <a:defRPr/>
            </a:pPr>
            <a:endParaRPr lang="en-US" sz="2600"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3" charset="2"/>
              <a:buChar char=""/>
              <a:defRPr/>
            </a:pPr>
            <a:endParaRPr lang="en-US" sz="1600" i="1"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3" charset="2"/>
              <a:buChar char=""/>
              <a:defRPr/>
            </a:pPr>
            <a:endParaRPr lang="en-US" sz="3600" dirty="0">
              <a:solidFill>
                <a:schemeClr val="tx1">
                  <a:lumMod val="75000"/>
                  <a:lumOff val="25000"/>
                </a:schemeClr>
              </a:solidFill>
              <a:latin typeface="Bookman Old Style" pitchFamily="18" charset="0"/>
            </a:endParaRPr>
          </a:p>
          <a:p>
            <a:pPr algn="ctr" eaLnBrk="1" fontAlgn="auto" hangingPunct="1">
              <a:lnSpc>
                <a:spcPct val="80000"/>
              </a:lnSpc>
              <a:spcAft>
                <a:spcPts val="0"/>
              </a:spcAft>
              <a:buFont typeface="Wingdings 3" charset="2"/>
              <a:buChar char=""/>
              <a:defRPr/>
            </a:pPr>
            <a:endParaRPr lang="en-US" sz="1900" i="1" dirty="0">
              <a:solidFill>
                <a:schemeClr val="tx1">
                  <a:lumMod val="75000"/>
                  <a:lumOff val="25000"/>
                </a:schemeClr>
              </a:solidFill>
              <a:latin typeface="Bookman Old Style"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a:extLst>
              <a:ext uri="{FF2B5EF4-FFF2-40B4-BE49-F238E27FC236}">
                <a16:creationId xmlns:a16="http://schemas.microsoft.com/office/drawing/2014/main" id="{FC86C50C-2B7D-45E8-9294-C3135978817C}"/>
              </a:ext>
            </a:extLst>
          </p:cNvPr>
          <p:cNvSpPr>
            <a:spLocks noGrp="1"/>
          </p:cNvSpPr>
          <p:nvPr>
            <p:ph type="title"/>
          </p:nvPr>
        </p:nvSpPr>
        <p:spPr>
          <a:xfrm>
            <a:off x="1944688" y="623888"/>
            <a:ext cx="6589712" cy="1281112"/>
          </a:xfrm>
        </p:spPr>
        <p:txBody>
          <a:bodyPr/>
          <a:lstStyle/>
          <a:p>
            <a:pPr eaLnBrk="1" hangingPunct="1"/>
            <a:r>
              <a:rPr lang="en-US" altLang="en-US" sz="4800">
                <a:solidFill>
                  <a:srgbClr val="CC0000"/>
                </a:solidFill>
                <a:latin typeface="You're Gone" pitchFamily="2" charset="0"/>
              </a:rPr>
              <a:t>Fine Arts Courses</a:t>
            </a:r>
            <a:endParaRPr lang="en-US" altLang="en-US" sz="5400">
              <a:solidFill>
                <a:srgbClr val="CC0000"/>
              </a:solidFill>
              <a:latin typeface="You're Gone" pitchFamily="2" charset="0"/>
            </a:endParaRPr>
          </a:p>
        </p:txBody>
      </p:sp>
      <p:sp>
        <p:nvSpPr>
          <p:cNvPr id="59395" name="Content Placeholder 7">
            <a:extLst>
              <a:ext uri="{FF2B5EF4-FFF2-40B4-BE49-F238E27FC236}">
                <a16:creationId xmlns:a16="http://schemas.microsoft.com/office/drawing/2014/main" id="{FD0E1F66-21EE-49B8-981F-25BFE6EC1A96}"/>
              </a:ext>
            </a:extLst>
          </p:cNvPr>
          <p:cNvSpPr>
            <a:spLocks noGrp="1"/>
          </p:cNvSpPr>
          <p:nvPr>
            <p:ph idx="1"/>
          </p:nvPr>
        </p:nvSpPr>
        <p:spPr>
          <a:xfrm>
            <a:off x="1943100" y="2133600"/>
            <a:ext cx="6591300" cy="3778250"/>
          </a:xfrm>
        </p:spPr>
        <p:txBody>
          <a:bodyPr/>
          <a:lstStyle/>
          <a:p>
            <a:pPr eaLnBrk="1" hangingPunct="1"/>
            <a:r>
              <a:rPr lang="en-US" altLang="en-US" b="1"/>
              <a:t>If Band, Chorus, Drama, and/or Visual Arts are courses that you enjoy, these courses can count as “Fine Arts” credit or as regular elective credit. Three courses will complete a Fine Arts Pathway.</a:t>
            </a:r>
          </a:p>
          <a:p>
            <a:pPr eaLnBrk="1" hangingPunct="1">
              <a:buFontTx/>
              <a:buNone/>
            </a:pPr>
            <a:endParaRPr lang="en-US" altLang="en-US" b="1"/>
          </a:p>
          <a:p>
            <a:pPr eaLnBrk="1" hangingPunct="1"/>
            <a:r>
              <a:rPr lang="en-US" altLang="en-US" b="1"/>
              <a:t>Once a student has earned the three units required for CTAE/World Language/Fine Arts, the remaining courses will count toward the required Elective credits.</a:t>
            </a:r>
          </a:p>
        </p:txBody>
      </p:sp>
      <p:sp>
        <p:nvSpPr>
          <p:cNvPr id="59396" name="Text Box 8">
            <a:extLst>
              <a:ext uri="{FF2B5EF4-FFF2-40B4-BE49-F238E27FC236}">
                <a16:creationId xmlns:a16="http://schemas.microsoft.com/office/drawing/2014/main" id="{C57DE83E-71A9-4123-A11B-7CD35FF72832}"/>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a:extLst>
              <a:ext uri="{FF2B5EF4-FFF2-40B4-BE49-F238E27FC236}">
                <a16:creationId xmlns:a16="http://schemas.microsoft.com/office/drawing/2014/main" id="{4163FD50-1E96-4008-A9AB-B7E9853D119C}"/>
              </a:ext>
            </a:extLst>
          </p:cNvPr>
          <p:cNvSpPr>
            <a:spLocks noGrp="1"/>
          </p:cNvSpPr>
          <p:nvPr>
            <p:ph type="title"/>
          </p:nvPr>
        </p:nvSpPr>
        <p:spPr>
          <a:xfrm>
            <a:off x="1944688" y="623888"/>
            <a:ext cx="6589712" cy="1281112"/>
          </a:xfrm>
        </p:spPr>
        <p:txBody>
          <a:bodyPr/>
          <a:lstStyle/>
          <a:p>
            <a:pPr eaLnBrk="1" hangingPunct="1"/>
            <a:r>
              <a:rPr lang="en-US" altLang="en-US" sz="4800">
                <a:solidFill>
                  <a:srgbClr val="CC0000"/>
                </a:solidFill>
                <a:latin typeface="You're Gone" pitchFamily="2" charset="0"/>
              </a:rPr>
              <a:t>World Language Courses</a:t>
            </a:r>
            <a:endParaRPr lang="en-US" altLang="en-US" sz="5400">
              <a:solidFill>
                <a:srgbClr val="CC0000"/>
              </a:solidFill>
              <a:latin typeface="You're Gone" pitchFamily="2" charset="0"/>
            </a:endParaRPr>
          </a:p>
        </p:txBody>
      </p:sp>
      <p:sp>
        <p:nvSpPr>
          <p:cNvPr id="61443" name="Content Placeholder 7">
            <a:extLst>
              <a:ext uri="{FF2B5EF4-FFF2-40B4-BE49-F238E27FC236}">
                <a16:creationId xmlns:a16="http://schemas.microsoft.com/office/drawing/2014/main" id="{B36570EA-C3FA-4F59-BBA4-83386B23F565}"/>
              </a:ext>
            </a:extLst>
          </p:cNvPr>
          <p:cNvSpPr>
            <a:spLocks noGrp="1"/>
          </p:cNvSpPr>
          <p:nvPr>
            <p:ph idx="1"/>
          </p:nvPr>
        </p:nvSpPr>
        <p:spPr>
          <a:xfrm>
            <a:off x="1943100" y="2133600"/>
            <a:ext cx="6591300" cy="3778250"/>
          </a:xfrm>
        </p:spPr>
        <p:txBody>
          <a:bodyPr/>
          <a:lstStyle/>
          <a:p>
            <a:pPr eaLnBrk="1" hangingPunct="1"/>
            <a:r>
              <a:rPr lang="en-US" altLang="en-US" b="1"/>
              <a:t>Taking a World Language course is NOT required for graduation, but students who wish to gain admission to a college/university must complete two (2) units of the same World (foreign) Language.</a:t>
            </a:r>
          </a:p>
          <a:p>
            <a:pPr eaLnBrk="1" hangingPunct="1"/>
            <a:endParaRPr lang="en-US" altLang="en-US" b="1"/>
          </a:p>
          <a:p>
            <a:pPr eaLnBrk="1" hangingPunct="1"/>
            <a:r>
              <a:rPr lang="en-US" altLang="en-US" b="1"/>
              <a:t>Like CTAE and  Fine Arts, students may be a pathway completer if 3 sequential World Language courses are completed.</a:t>
            </a:r>
          </a:p>
          <a:p>
            <a:pPr eaLnBrk="1" hangingPunct="1"/>
            <a:endParaRPr lang="en-US" altLang="en-US" b="1"/>
          </a:p>
        </p:txBody>
      </p:sp>
      <p:sp>
        <p:nvSpPr>
          <p:cNvPr id="61444" name="Text Box 8">
            <a:extLst>
              <a:ext uri="{FF2B5EF4-FFF2-40B4-BE49-F238E27FC236}">
                <a16:creationId xmlns:a16="http://schemas.microsoft.com/office/drawing/2014/main" id="{2C712BDE-DFBE-4576-91A3-54F53D09BFAC}"/>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9B39E022-67A8-4A33-ADE7-D62880D1BB8E}"/>
              </a:ext>
            </a:extLst>
          </p:cNvPr>
          <p:cNvSpPr>
            <a:spLocks noGrp="1"/>
          </p:cNvSpPr>
          <p:nvPr>
            <p:ph type="title"/>
          </p:nvPr>
        </p:nvSpPr>
        <p:spPr>
          <a:xfrm>
            <a:off x="1371600" y="623888"/>
            <a:ext cx="7162800" cy="1281112"/>
          </a:xfrm>
        </p:spPr>
        <p:txBody>
          <a:bodyPr/>
          <a:lstStyle/>
          <a:p>
            <a:pPr algn="ctr"/>
            <a:r>
              <a:rPr lang="en-US" altLang="en-US"/>
              <a:t>Diploma Seals to Consider</a:t>
            </a:r>
          </a:p>
        </p:txBody>
      </p:sp>
      <p:pic>
        <p:nvPicPr>
          <p:cNvPr id="63491" name="Content Placeholder 3">
            <a:extLst>
              <a:ext uri="{FF2B5EF4-FFF2-40B4-BE49-F238E27FC236}">
                <a16:creationId xmlns:a16="http://schemas.microsoft.com/office/drawing/2014/main" id="{E6AEBD06-472F-4A8F-B524-67E3D990D1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600200"/>
            <a:ext cx="3205163" cy="41592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77F05D6-67A8-465F-BC88-E8DB292EB76F}"/>
              </a:ext>
            </a:extLst>
          </p:cNvPr>
          <p:cNvSpPr>
            <a:spLocks noGrp="1"/>
          </p:cNvSpPr>
          <p:nvPr>
            <p:ph type="title"/>
          </p:nvPr>
        </p:nvSpPr>
        <p:spPr>
          <a:xfrm>
            <a:off x="1944688" y="623888"/>
            <a:ext cx="6589712" cy="1281112"/>
          </a:xfrm>
        </p:spPr>
        <p:txBody>
          <a:bodyPr/>
          <a:lstStyle/>
          <a:p>
            <a:r>
              <a:rPr lang="en-US" altLang="en-US"/>
              <a:t>Diploma Seals to Consider</a:t>
            </a:r>
          </a:p>
        </p:txBody>
      </p:sp>
      <p:pic>
        <p:nvPicPr>
          <p:cNvPr id="64515" name="Content Placeholder 3">
            <a:extLst>
              <a:ext uri="{FF2B5EF4-FFF2-40B4-BE49-F238E27FC236}">
                <a16:creationId xmlns:a16="http://schemas.microsoft.com/office/drawing/2014/main" id="{8FC2D96F-A7AC-451B-98AF-035D7FCB13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371600"/>
            <a:ext cx="3810000" cy="51816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5262EE44-CB90-4D21-837B-E08E1B3905F0}"/>
              </a:ext>
            </a:extLst>
          </p:cNvPr>
          <p:cNvSpPr>
            <a:spLocks noGrp="1"/>
          </p:cNvSpPr>
          <p:nvPr>
            <p:ph type="title"/>
          </p:nvPr>
        </p:nvSpPr>
        <p:spPr>
          <a:xfrm>
            <a:off x="1944688" y="623888"/>
            <a:ext cx="6589712" cy="900112"/>
          </a:xfrm>
        </p:spPr>
        <p:txBody>
          <a:bodyPr/>
          <a:lstStyle/>
          <a:p>
            <a:pPr algn="ctr"/>
            <a:r>
              <a:rPr lang="en-US" altLang="en-US"/>
              <a:t>Diploma Seals to Consider</a:t>
            </a:r>
          </a:p>
        </p:txBody>
      </p:sp>
      <p:pic>
        <p:nvPicPr>
          <p:cNvPr id="65539" name="Content Placeholder 3">
            <a:extLst>
              <a:ext uri="{FF2B5EF4-FFF2-40B4-BE49-F238E27FC236}">
                <a16:creationId xmlns:a16="http://schemas.microsoft.com/office/drawing/2014/main" id="{3C48365F-DE2A-4EF2-8BEF-8ED30D8256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1905000"/>
            <a:ext cx="3490913" cy="43434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3288343-60D4-40C6-B9BA-B3B140C5E5A0}"/>
              </a:ext>
            </a:extLst>
          </p:cNvPr>
          <p:cNvSpPr>
            <a:spLocks noGrp="1"/>
          </p:cNvSpPr>
          <p:nvPr>
            <p:ph type="title"/>
          </p:nvPr>
        </p:nvSpPr>
        <p:spPr>
          <a:xfrm>
            <a:off x="1944688" y="623888"/>
            <a:ext cx="6589712" cy="1281112"/>
          </a:xfrm>
        </p:spPr>
        <p:txBody>
          <a:bodyPr/>
          <a:lstStyle/>
          <a:p>
            <a:r>
              <a:rPr lang="en-US" altLang="en-US"/>
              <a:t>Embedded Course</a:t>
            </a:r>
          </a:p>
        </p:txBody>
      </p:sp>
      <p:sp>
        <p:nvSpPr>
          <p:cNvPr id="66563" name="Content Placeholder 2">
            <a:extLst>
              <a:ext uri="{FF2B5EF4-FFF2-40B4-BE49-F238E27FC236}">
                <a16:creationId xmlns:a16="http://schemas.microsoft.com/office/drawing/2014/main" id="{BAF40C24-F55A-461F-A8EE-1283AF1FE195}"/>
              </a:ext>
            </a:extLst>
          </p:cNvPr>
          <p:cNvSpPr>
            <a:spLocks noGrp="1"/>
          </p:cNvSpPr>
          <p:nvPr>
            <p:ph idx="1"/>
          </p:nvPr>
        </p:nvSpPr>
        <p:spPr>
          <a:xfrm>
            <a:off x="1524000" y="1447800"/>
            <a:ext cx="7010400" cy="4724400"/>
          </a:xfrm>
        </p:spPr>
        <p:txBody>
          <a:bodyPr/>
          <a:lstStyle/>
          <a:p>
            <a:r>
              <a:rPr lang="en-US" altLang="en-US"/>
              <a:t>Essentials of Healthcare, course number 25.44000. </a:t>
            </a:r>
          </a:p>
          <a:p>
            <a:r>
              <a:rPr lang="en-US" altLang="en-US"/>
              <a:t>Essentials of Healthcare course now meets the fourth science requirement for high school graduation and meets the fourth science requirement for admission to the University System of Georgia and the Technical College System of Georgia. </a:t>
            </a:r>
          </a:p>
          <a:p>
            <a:r>
              <a:rPr lang="en-US" altLang="en-US"/>
              <a:t>If one unit of credit is earned in Essentials of Healthcare, then, student will also receive one unit of credit for Human Anatomy and Physiology, course number 26.07300</a:t>
            </a:r>
          </a:p>
          <a:p>
            <a:r>
              <a:rPr lang="en-US" altLang="en-US"/>
              <a:t>Both courses count for HOPE</a:t>
            </a:r>
          </a:p>
          <a:p>
            <a:r>
              <a:rPr lang="en-US" altLang="en-US"/>
              <a:t>The EC Human Anatomy and Physiology course will be categorized as an Elective on the local high school transcript.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E973A37-33E5-44C7-B6B5-C5DA66078890}"/>
              </a:ext>
            </a:extLst>
          </p:cNvPr>
          <p:cNvSpPr>
            <a:spLocks noGrp="1"/>
          </p:cNvSpPr>
          <p:nvPr>
            <p:ph type="title"/>
          </p:nvPr>
        </p:nvSpPr>
        <p:spPr>
          <a:xfrm>
            <a:off x="1944688" y="623888"/>
            <a:ext cx="6589712" cy="1281112"/>
          </a:xfrm>
        </p:spPr>
        <p:txBody>
          <a:bodyPr rtlCol="0">
            <a:normAutofit fontScale="90000"/>
          </a:bodyPr>
          <a:lstStyle/>
          <a:p>
            <a:pPr eaLnBrk="1" fontAlgn="auto" hangingPunct="1">
              <a:spcAft>
                <a:spcPts val="0"/>
              </a:spcAft>
              <a:defRPr/>
            </a:pPr>
            <a:r>
              <a:rPr lang="en-US" altLang="en-US" sz="4000" dirty="0">
                <a:solidFill>
                  <a:schemeClr val="tx1">
                    <a:lumMod val="85000"/>
                    <a:lumOff val="15000"/>
                  </a:schemeClr>
                </a:solidFill>
              </a:rPr>
              <a:t>What if I wanted to take a course Online during high school?</a:t>
            </a:r>
            <a:br>
              <a:rPr lang="en-US" altLang="en-US" sz="4000" dirty="0">
                <a:solidFill>
                  <a:schemeClr val="tx1">
                    <a:lumMod val="85000"/>
                    <a:lumOff val="15000"/>
                  </a:schemeClr>
                </a:solidFill>
              </a:rPr>
            </a:br>
            <a:endParaRPr lang="en-US" altLang="en-US" sz="4000" dirty="0">
              <a:solidFill>
                <a:schemeClr val="tx1">
                  <a:lumMod val="85000"/>
                  <a:lumOff val="15000"/>
                </a:schemeClr>
              </a:solidFill>
            </a:endParaRPr>
          </a:p>
        </p:txBody>
      </p:sp>
      <p:sp>
        <p:nvSpPr>
          <p:cNvPr id="67587" name="Content Placeholder 2">
            <a:extLst>
              <a:ext uri="{FF2B5EF4-FFF2-40B4-BE49-F238E27FC236}">
                <a16:creationId xmlns:a16="http://schemas.microsoft.com/office/drawing/2014/main" id="{F82FFDA9-7567-4BF0-A376-77D3D7C07AC8}"/>
              </a:ext>
            </a:extLst>
          </p:cNvPr>
          <p:cNvSpPr>
            <a:spLocks noGrp="1"/>
          </p:cNvSpPr>
          <p:nvPr>
            <p:ph idx="1"/>
          </p:nvPr>
        </p:nvSpPr>
        <p:spPr>
          <a:xfrm>
            <a:off x="1600200" y="2514600"/>
            <a:ext cx="6934200" cy="3397250"/>
          </a:xfrm>
        </p:spPr>
        <p:txBody>
          <a:bodyPr/>
          <a:lstStyle/>
          <a:p>
            <a:pPr eaLnBrk="1" hangingPunct="1"/>
            <a:r>
              <a:rPr lang="en-US" altLang="en-US"/>
              <a:t>During the months of April – Mid-July 2019, there will be a PCSD online registration opportunity for high school courses.</a:t>
            </a:r>
          </a:p>
          <a:p>
            <a:pPr eaLnBrk="1" hangingPunct="1"/>
            <a:r>
              <a:rPr lang="en-US" altLang="en-US"/>
              <a:t>Senate Bill 289 allows Georgia districts to provide students in grades 3 through 12 the option of taking an online course should you choose that option. </a:t>
            </a:r>
          </a:p>
        </p:txBody>
      </p:sp>
      <p:pic>
        <p:nvPicPr>
          <p:cNvPr id="67588" name="Picture 2">
            <a:extLst>
              <a:ext uri="{FF2B5EF4-FFF2-40B4-BE49-F238E27FC236}">
                <a16:creationId xmlns:a16="http://schemas.microsoft.com/office/drawing/2014/main" id="{2318E463-AB7B-413E-BF8A-9131BD630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95800"/>
            <a:ext cx="441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D4833E7-DB90-4BF7-A94B-A56A4DE38778}"/>
              </a:ext>
            </a:extLst>
          </p:cNvPr>
          <p:cNvSpPr>
            <a:spLocks noGrp="1"/>
          </p:cNvSpPr>
          <p:nvPr>
            <p:ph type="title"/>
          </p:nvPr>
        </p:nvSpPr>
        <p:spPr>
          <a:xfrm>
            <a:off x="1944688" y="623888"/>
            <a:ext cx="6589712" cy="1281112"/>
          </a:xfrm>
        </p:spPr>
        <p:txBody>
          <a:bodyPr rtlCol="0">
            <a:normAutofit fontScale="90000"/>
          </a:bodyPr>
          <a:lstStyle/>
          <a:p>
            <a:pPr eaLnBrk="1" fontAlgn="auto" hangingPunct="1">
              <a:spcAft>
                <a:spcPts val="0"/>
              </a:spcAft>
              <a:defRPr/>
            </a:pPr>
            <a:r>
              <a:rPr lang="en-US" altLang="en-US" sz="4000" dirty="0">
                <a:solidFill>
                  <a:schemeClr val="tx1">
                    <a:lumMod val="85000"/>
                    <a:lumOff val="15000"/>
                  </a:schemeClr>
                </a:solidFill>
              </a:rPr>
              <a:t>What if I wanted to take a course Online during high school?</a:t>
            </a:r>
          </a:p>
        </p:txBody>
      </p:sp>
      <p:sp>
        <p:nvSpPr>
          <p:cNvPr id="46083" name="Content Placeholder 2">
            <a:extLst>
              <a:ext uri="{FF2B5EF4-FFF2-40B4-BE49-F238E27FC236}">
                <a16:creationId xmlns:a16="http://schemas.microsoft.com/office/drawing/2014/main" id="{BA228748-C20C-4152-A2F9-FBB8380BAFF5}"/>
              </a:ext>
            </a:extLst>
          </p:cNvPr>
          <p:cNvSpPr>
            <a:spLocks noGrp="1"/>
          </p:cNvSpPr>
          <p:nvPr>
            <p:ph idx="1"/>
          </p:nvPr>
        </p:nvSpPr>
        <p:spPr>
          <a:xfrm>
            <a:off x="1943100" y="2514600"/>
            <a:ext cx="6591300" cy="3397250"/>
          </a:xfrm>
        </p:spPr>
        <p:txBody>
          <a:bodyPr rtlCol="0">
            <a:normAutofit/>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Counselors have the online course information for high school courses. The district resource for new credit courses is called Canvas.</a:t>
            </a: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1046ECD-67F3-47A8-9EA8-95D3665179DF}"/>
              </a:ext>
            </a:extLst>
          </p:cNvPr>
          <p:cNvSpPr>
            <a:spLocks noGrp="1"/>
          </p:cNvSpPr>
          <p:nvPr>
            <p:ph type="title"/>
          </p:nvPr>
        </p:nvSpPr>
        <p:spPr>
          <a:xfrm>
            <a:off x="685800" y="1295400"/>
            <a:ext cx="7924800" cy="685800"/>
          </a:xfrm>
        </p:spPr>
        <p:txBody>
          <a:bodyPr/>
          <a:lstStyle/>
          <a:p>
            <a:r>
              <a:rPr lang="en-US" altLang="en-US" sz="2400"/>
              <a:t>Paulding Virtual Academy</a:t>
            </a:r>
            <a:br>
              <a:rPr lang="en-US" altLang="en-US" sz="2400"/>
            </a:br>
            <a:br>
              <a:rPr lang="en-US" altLang="en-US" sz="2400"/>
            </a:br>
            <a:r>
              <a:rPr lang="en-US" altLang="en-US" sz="2400"/>
              <a:t>Application Windows Begin:</a:t>
            </a:r>
            <a:br>
              <a:rPr lang="en-US" altLang="en-US" sz="2400"/>
            </a:br>
            <a:r>
              <a:rPr lang="en-US" altLang="en-US" sz="2400"/>
              <a:t>November 1, 2018-2</a:t>
            </a:r>
            <a:r>
              <a:rPr lang="en-US" altLang="en-US" sz="2400" baseline="30000"/>
              <a:t>nd</a:t>
            </a:r>
            <a:r>
              <a:rPr lang="en-US" altLang="en-US" sz="2400"/>
              <a:t> Semester</a:t>
            </a:r>
            <a:br>
              <a:rPr lang="en-US" altLang="en-US" sz="2400"/>
            </a:br>
            <a:r>
              <a:rPr lang="en-US" altLang="en-US" sz="2400"/>
              <a:t>April 1, 2019 for Fall FY20</a:t>
            </a:r>
            <a:br>
              <a:rPr lang="en-US" altLang="en-US" sz="3200"/>
            </a:br>
            <a:r>
              <a:rPr lang="en-US" altLang="en-US" sz="1600">
                <a:hlinkClick r:id="rId2"/>
              </a:rPr>
              <a:t>https://www.paulding.k12.ga.us/Page/29099#calendar74786/20181115/month</a:t>
            </a:r>
            <a:r>
              <a:rPr lang="en-US" altLang="en-US" sz="1600"/>
              <a:t> </a:t>
            </a:r>
          </a:p>
        </p:txBody>
      </p:sp>
      <p:pic>
        <p:nvPicPr>
          <p:cNvPr id="69635" name="Content Placeholder 3">
            <a:extLst>
              <a:ext uri="{FF2B5EF4-FFF2-40B4-BE49-F238E27FC236}">
                <a16:creationId xmlns:a16="http://schemas.microsoft.com/office/drawing/2014/main" id="{FF56B654-F8E0-4CA7-A7C8-8A05C201F9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8038" y="3657600"/>
            <a:ext cx="2600325" cy="287655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E9477700-00E7-42E2-AE65-F8A12FE21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30188"/>
            <a:ext cx="1600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a:extLst>
              <a:ext uri="{FF2B5EF4-FFF2-40B4-BE49-F238E27FC236}">
                <a16:creationId xmlns:a16="http://schemas.microsoft.com/office/drawing/2014/main" id="{B3051EBA-1985-411E-A774-9F6C8387EC6F}"/>
              </a:ext>
            </a:extLst>
          </p:cNvPr>
          <p:cNvSpPr>
            <a:spLocks noGrp="1"/>
          </p:cNvSpPr>
          <p:nvPr>
            <p:ph type="title"/>
          </p:nvPr>
        </p:nvSpPr>
        <p:spPr>
          <a:xfrm>
            <a:off x="1295400" y="365125"/>
            <a:ext cx="6019800" cy="1768475"/>
          </a:xfrm>
        </p:spPr>
        <p:txBody>
          <a:bodyPr/>
          <a:lstStyle/>
          <a:p>
            <a:r>
              <a:rPr lang="en-US" altLang="en-US"/>
              <a:t>What is the Paulding Virtual Academy?</a:t>
            </a:r>
          </a:p>
        </p:txBody>
      </p:sp>
      <p:sp>
        <p:nvSpPr>
          <p:cNvPr id="3" name="Content Placeholder 2">
            <a:extLst>
              <a:ext uri="{FF2B5EF4-FFF2-40B4-BE49-F238E27FC236}">
                <a16:creationId xmlns:a16="http://schemas.microsoft.com/office/drawing/2014/main" id="{FAB859B0-4EE6-42EC-AF64-49B62432333D}"/>
              </a:ext>
            </a:extLst>
          </p:cNvPr>
          <p:cNvSpPr>
            <a:spLocks noGrp="1"/>
          </p:cNvSpPr>
          <p:nvPr>
            <p:ph idx="1"/>
          </p:nvPr>
        </p:nvSpPr>
        <p:spPr>
          <a:xfrm>
            <a:off x="1943100" y="2133600"/>
            <a:ext cx="6591300" cy="3778250"/>
          </a:xfrm>
        </p:spPr>
        <p:txBody>
          <a:bodyPr/>
          <a:lstStyle/>
          <a:p>
            <a:pPr>
              <a:defRPr/>
            </a:pPr>
            <a:r>
              <a:rPr lang="en-US" dirty="0"/>
              <a:t>The Paulding Virtual Academy offers students the opportunity to use teacher supported, technology-based courses to earn new high school credit, recover credit, continue coursework or accelerate their progression through high school and into college level courses.</a:t>
            </a:r>
          </a:p>
          <a:p>
            <a:pPr>
              <a:defRPr/>
            </a:pPr>
            <a:r>
              <a:rPr lang="en-US" dirty="0"/>
              <a:t>Once again the application process for Fall 2019-2020 begins April 1. </a:t>
            </a:r>
          </a:p>
          <a:p>
            <a:pPr marL="0" indent="0">
              <a:buFont typeface="Wingdings 3" panose="05040102010807070707" pitchFamily="18" charset="2"/>
              <a:buNone/>
              <a:defRPr/>
            </a:pPr>
            <a:endParaRPr lang="en-US" dirty="0"/>
          </a:p>
          <a:p>
            <a:pPr>
              <a:defRPr/>
            </a:pPr>
            <a:endParaRPr lang="en-US"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7F66956-C443-4619-9F8B-F000C74A4C0A}"/>
              </a:ext>
            </a:extLst>
          </p:cNvPr>
          <p:cNvSpPr>
            <a:spLocks noGrp="1"/>
          </p:cNvSpPr>
          <p:nvPr>
            <p:ph type="title"/>
          </p:nvPr>
        </p:nvSpPr>
        <p:spPr>
          <a:xfrm>
            <a:off x="1143000" y="228600"/>
            <a:ext cx="7391400" cy="1371600"/>
          </a:xfrm>
        </p:spPr>
        <p:txBody>
          <a:bodyPr/>
          <a:lstStyle/>
          <a:p>
            <a:pPr algn="ctr" eaLnBrk="1" hangingPunct="1"/>
            <a:r>
              <a:rPr lang="en-US" altLang="en-US"/>
              <a:t>Purpose of Completed </a:t>
            </a:r>
            <a:br>
              <a:rPr lang="en-US" altLang="en-US"/>
            </a:br>
            <a:r>
              <a:rPr lang="en-US" altLang="en-US"/>
              <a:t>Classroom Guidance</a:t>
            </a:r>
          </a:p>
        </p:txBody>
      </p:sp>
      <p:sp>
        <p:nvSpPr>
          <p:cNvPr id="9219" name="Rectangle 3">
            <a:extLst>
              <a:ext uri="{FF2B5EF4-FFF2-40B4-BE49-F238E27FC236}">
                <a16:creationId xmlns:a16="http://schemas.microsoft.com/office/drawing/2014/main" id="{9C5AFB7B-440C-41FB-94B4-2B3BEB05B9DA}"/>
              </a:ext>
            </a:extLst>
          </p:cNvPr>
          <p:cNvSpPr>
            <a:spLocks noGrp="1" noChangeArrowheads="1"/>
          </p:cNvSpPr>
          <p:nvPr>
            <p:ph idx="1"/>
          </p:nvPr>
        </p:nvSpPr>
        <p:spPr>
          <a:xfrm>
            <a:off x="457200" y="1828800"/>
            <a:ext cx="8229600" cy="4302125"/>
          </a:xfrm>
        </p:spPr>
        <p:txBody>
          <a:bodyPr rtlCol="0">
            <a:normAutofit/>
          </a:bodyPr>
          <a:lstStyle/>
          <a:p>
            <a:pPr eaLnBrk="1" fontAlgn="auto" hangingPunct="1">
              <a:spcAft>
                <a:spcPts val="0"/>
              </a:spcAft>
              <a:buFont typeface="Wingdings 3" charset="2"/>
              <a:buChar char=""/>
              <a:defRPr/>
            </a:pPr>
            <a:r>
              <a:rPr lang="en-US" sz="2900" dirty="0">
                <a:solidFill>
                  <a:schemeClr val="tx1">
                    <a:lumMod val="75000"/>
                    <a:lumOff val="25000"/>
                  </a:schemeClr>
                </a:solidFill>
              </a:rPr>
              <a:t>BRIDGE Graduation Plan Reviewed and updated using the MYAP Course Plan Tool:</a:t>
            </a:r>
          </a:p>
          <a:p>
            <a:pPr lvl="2" eaLnBrk="1" fontAlgn="auto" hangingPunct="1">
              <a:spcAft>
                <a:spcPts val="0"/>
              </a:spcAft>
              <a:buFont typeface="Wingdings 3" charset="2"/>
              <a:buChar char=""/>
              <a:defRPr/>
            </a:pPr>
            <a:r>
              <a:rPr lang="en-US" sz="2000" dirty="0">
                <a:solidFill>
                  <a:schemeClr val="tx1">
                    <a:lumMod val="75000"/>
                    <a:lumOff val="25000"/>
                  </a:schemeClr>
                </a:solidFill>
              </a:rPr>
              <a:t>Planned Course Requests and Review of Transcript History</a:t>
            </a:r>
          </a:p>
          <a:p>
            <a:pPr lvl="2" eaLnBrk="1" fontAlgn="auto" hangingPunct="1">
              <a:spcAft>
                <a:spcPts val="0"/>
              </a:spcAft>
              <a:buFont typeface="Wingdings 3" charset="2"/>
              <a:buChar char=""/>
              <a:defRPr/>
            </a:pPr>
            <a:r>
              <a:rPr lang="en-US" sz="2000" dirty="0">
                <a:solidFill>
                  <a:schemeClr val="tx1">
                    <a:lumMod val="75000"/>
                    <a:lumOff val="25000"/>
                  </a:schemeClr>
                </a:solidFill>
              </a:rPr>
              <a:t>MYAP Progress Tab</a:t>
            </a:r>
          </a:p>
          <a:p>
            <a:pPr eaLnBrk="1" fontAlgn="auto" hangingPunct="1">
              <a:spcAft>
                <a:spcPts val="0"/>
              </a:spcAft>
              <a:buFont typeface="Wingdings 3" charset="2"/>
              <a:buChar char=""/>
              <a:defRPr/>
            </a:pPr>
            <a:r>
              <a:rPr lang="en-US" sz="2600" dirty="0">
                <a:solidFill>
                  <a:schemeClr val="tx1">
                    <a:lumMod val="75000"/>
                    <a:lumOff val="25000"/>
                  </a:schemeClr>
                </a:solidFill>
              </a:rPr>
              <a:t>Plan for two years beyond high school</a:t>
            </a:r>
          </a:p>
          <a:p>
            <a:pPr lvl="2" eaLnBrk="1" fontAlgn="auto" hangingPunct="1">
              <a:spcAft>
                <a:spcPts val="0"/>
              </a:spcAft>
              <a:buFont typeface="Wingdings 3" charset="2"/>
              <a:buChar char=""/>
              <a:defRPr/>
            </a:pPr>
            <a:r>
              <a:rPr lang="en-US" sz="2000" dirty="0">
                <a:solidFill>
                  <a:schemeClr val="tx1">
                    <a:lumMod val="75000"/>
                    <a:lumOff val="25000"/>
                  </a:schemeClr>
                </a:solidFill>
              </a:rPr>
              <a:t>Career Interest Inventory Information</a:t>
            </a:r>
          </a:p>
          <a:p>
            <a:pPr lvl="2" eaLnBrk="1" fontAlgn="auto" hangingPunct="1">
              <a:spcAft>
                <a:spcPts val="0"/>
              </a:spcAft>
              <a:buFont typeface="Wingdings 3" charset="2"/>
              <a:buChar char=""/>
              <a:defRPr/>
            </a:pPr>
            <a:r>
              <a:rPr lang="en-US" sz="2000" dirty="0">
                <a:solidFill>
                  <a:schemeClr val="tx1">
                    <a:lumMod val="75000"/>
                    <a:lumOff val="25000"/>
                  </a:schemeClr>
                </a:solidFill>
              </a:rPr>
              <a:t>Exploring 3 careers information</a:t>
            </a:r>
          </a:p>
          <a:p>
            <a:pPr lvl="2" eaLnBrk="1" fontAlgn="auto" hangingPunct="1">
              <a:spcAft>
                <a:spcPts val="0"/>
              </a:spcAft>
              <a:buFont typeface="Wingdings 3" charset="2"/>
              <a:buChar char=""/>
              <a:defRPr/>
            </a:pPr>
            <a:r>
              <a:rPr lang="en-US" sz="2000" dirty="0">
                <a:solidFill>
                  <a:schemeClr val="tx1">
                    <a:lumMod val="75000"/>
                    <a:lumOff val="25000"/>
                  </a:schemeClr>
                </a:solidFill>
              </a:rPr>
              <a:t>Use of GCIS site and updating the IGP (Individual Graduation Plan from the BRIDGE Graduation Plan)</a:t>
            </a:r>
          </a:p>
        </p:txBody>
      </p:sp>
      <p:pic>
        <p:nvPicPr>
          <p:cNvPr id="24580" name="Picture 3">
            <a:extLst>
              <a:ext uri="{FF2B5EF4-FFF2-40B4-BE49-F238E27FC236}">
                <a16:creationId xmlns:a16="http://schemas.microsoft.com/office/drawing/2014/main" id="{03861932-FCFC-45B9-9553-73F4ADA11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07100"/>
            <a:ext cx="2289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
            <a:extLst>
              <a:ext uri="{FF2B5EF4-FFF2-40B4-BE49-F238E27FC236}">
                <a16:creationId xmlns:a16="http://schemas.microsoft.com/office/drawing/2014/main" id="{CF77A8E4-5A51-4040-898B-72304F90B9A4}"/>
              </a:ext>
            </a:extLst>
          </p:cNvPr>
          <p:cNvPicPr>
            <a:picLocks noChangeAspect="1"/>
          </p:cNvPicPr>
          <p:nvPr/>
        </p:nvPicPr>
        <p:blipFill>
          <a:blip r:embed="rId3">
            <a:extLst>
              <a:ext uri="{28A0092B-C50C-407E-A947-70E740481C1C}">
                <a14:useLocalDpi xmlns:a14="http://schemas.microsoft.com/office/drawing/2010/main" val="0"/>
              </a:ext>
            </a:extLst>
          </a:blip>
          <a:srcRect t="-9566" r="189" b="17358"/>
          <a:stretch>
            <a:fillRect/>
          </a:stretch>
        </p:blipFill>
        <p:spPr bwMode="auto">
          <a:xfrm>
            <a:off x="5105400" y="6007100"/>
            <a:ext cx="2895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53EB33-BA5D-4AEC-B13E-BBC2B9B9C606}"/>
              </a:ext>
            </a:extLst>
          </p:cNvPr>
          <p:cNvSpPr>
            <a:spLocks noGrp="1"/>
          </p:cNvSpPr>
          <p:nvPr>
            <p:ph type="title"/>
          </p:nvPr>
        </p:nvSpPr>
        <p:spPr>
          <a:xfrm>
            <a:off x="1944688" y="623888"/>
            <a:ext cx="6589712" cy="1281112"/>
          </a:xfrm>
        </p:spPr>
        <p:txBody>
          <a:bodyPr/>
          <a:lstStyle/>
          <a:p>
            <a:endParaRPr lang="en-US" altLang="en-US"/>
          </a:p>
        </p:txBody>
      </p:sp>
      <p:pic>
        <p:nvPicPr>
          <p:cNvPr id="71683" name="Content Placeholder 3">
            <a:extLst>
              <a:ext uri="{FF2B5EF4-FFF2-40B4-BE49-F238E27FC236}">
                <a16:creationId xmlns:a16="http://schemas.microsoft.com/office/drawing/2014/main" id="{2B6978BF-1FB2-4631-B720-FA8FDEBFFA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4688" y="228600"/>
            <a:ext cx="5370512" cy="64008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1353DB2-44FA-4EC9-A918-A941655897DA}"/>
              </a:ext>
            </a:extLst>
          </p:cNvPr>
          <p:cNvSpPr>
            <a:spLocks noGrp="1"/>
          </p:cNvSpPr>
          <p:nvPr>
            <p:ph type="title"/>
          </p:nvPr>
        </p:nvSpPr>
        <p:spPr>
          <a:xfrm>
            <a:off x="1295400" y="381000"/>
            <a:ext cx="7315200" cy="1219200"/>
          </a:xfrm>
        </p:spPr>
        <p:txBody>
          <a:bodyPr/>
          <a:lstStyle/>
          <a:p>
            <a:pPr eaLnBrk="1" hangingPunct="1"/>
            <a:r>
              <a:rPr lang="en-US" altLang="en-US">
                <a:solidFill>
                  <a:srgbClr val="1431AC"/>
                </a:solidFill>
              </a:rPr>
              <a:t>What is the Paulding College and Career Academy?</a:t>
            </a:r>
          </a:p>
        </p:txBody>
      </p:sp>
      <p:sp>
        <p:nvSpPr>
          <p:cNvPr id="72707" name="Content Placeholder 2">
            <a:extLst>
              <a:ext uri="{FF2B5EF4-FFF2-40B4-BE49-F238E27FC236}">
                <a16:creationId xmlns:a16="http://schemas.microsoft.com/office/drawing/2014/main" id="{7424E508-E966-402E-B684-6FFA7316310C}"/>
              </a:ext>
            </a:extLst>
          </p:cNvPr>
          <p:cNvSpPr>
            <a:spLocks noGrp="1"/>
          </p:cNvSpPr>
          <p:nvPr>
            <p:ph idx="1"/>
          </p:nvPr>
        </p:nvSpPr>
        <p:spPr>
          <a:xfrm>
            <a:off x="533400" y="2133600"/>
            <a:ext cx="5334000" cy="3886200"/>
          </a:xfrm>
        </p:spPr>
        <p:txBody>
          <a:bodyPr/>
          <a:lstStyle/>
          <a:p>
            <a:pPr eaLnBrk="1" hangingPunct="1"/>
            <a:r>
              <a:rPr lang="en-US" altLang="en-US"/>
              <a:t>PCCA opens the Fall semester of 2019</a:t>
            </a:r>
          </a:p>
          <a:p>
            <a:pPr eaLnBrk="1" hangingPunct="1"/>
            <a:r>
              <a:rPr lang="en-US" altLang="en-US"/>
              <a:t>Students who attend PCCA graduate with a high school diploma plus have:</a:t>
            </a:r>
          </a:p>
          <a:p>
            <a:pPr lvl="1" eaLnBrk="1" hangingPunct="1"/>
            <a:r>
              <a:rPr lang="en-US" altLang="en-US"/>
              <a:t>Dual Enrollment Course Opportunities</a:t>
            </a:r>
          </a:p>
          <a:p>
            <a:pPr lvl="1" eaLnBrk="1" hangingPunct="1"/>
            <a:r>
              <a:rPr lang="en-US" altLang="en-US"/>
              <a:t>Work-Based Learning/Apprenticeship Program Courses</a:t>
            </a:r>
          </a:p>
          <a:p>
            <a:pPr lvl="1" eaLnBrk="1" hangingPunct="1"/>
            <a:r>
              <a:rPr lang="en-US" altLang="en-US"/>
              <a:t>Complete a CTAE Pathway and related courses</a:t>
            </a:r>
          </a:p>
          <a:p>
            <a:pPr lvl="1" eaLnBrk="1" hangingPunct="1"/>
            <a:endParaRPr lang="en-US" altLang="en-US"/>
          </a:p>
          <a:p>
            <a:pPr lvl="1" eaLnBrk="1" hangingPunct="1"/>
            <a:endParaRPr lang="en-US" altLang="en-US"/>
          </a:p>
        </p:txBody>
      </p:sp>
      <p:pic>
        <p:nvPicPr>
          <p:cNvPr id="72708" name="Picture 1">
            <a:extLst>
              <a:ext uri="{FF2B5EF4-FFF2-40B4-BE49-F238E27FC236}">
                <a16:creationId xmlns:a16="http://schemas.microsoft.com/office/drawing/2014/main" id="{A3FC32F7-84B5-403D-80E3-C8E70DE0B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2397" r="4349"/>
          <a:stretch>
            <a:fillRect/>
          </a:stretch>
        </p:blipFill>
        <p:spPr bwMode="auto">
          <a:xfrm>
            <a:off x="6705600" y="32385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a:extLst>
              <a:ext uri="{FF2B5EF4-FFF2-40B4-BE49-F238E27FC236}">
                <a16:creationId xmlns:a16="http://schemas.microsoft.com/office/drawing/2014/main" id="{38DB112E-03CC-4BB9-B479-737466C715B3}"/>
              </a:ext>
            </a:extLst>
          </p:cNvPr>
          <p:cNvSpPr>
            <a:spLocks noGrp="1"/>
          </p:cNvSpPr>
          <p:nvPr>
            <p:ph type="title"/>
          </p:nvPr>
        </p:nvSpPr>
        <p:spPr>
          <a:xfrm>
            <a:off x="484188" y="452438"/>
            <a:ext cx="8431212" cy="1400175"/>
          </a:xfrm>
        </p:spPr>
        <p:txBody>
          <a:bodyPr>
            <a:normAutofit/>
          </a:bodyPr>
          <a:lstStyle/>
          <a:p>
            <a:pPr eaLnBrk="1" fontAlgn="auto" hangingPunct="1">
              <a:spcAft>
                <a:spcPts val="0"/>
              </a:spcAft>
              <a:defRPr/>
            </a:pPr>
            <a:r>
              <a:rPr lang="en-US" sz="4800" dirty="0">
                <a:solidFill>
                  <a:srgbClr val="1431AC"/>
                </a:solidFill>
                <a:latin typeface="+mn-lt"/>
              </a:rPr>
              <a:t>Pathways offered at PCCA</a:t>
            </a:r>
            <a:endParaRPr lang="en-US" sz="5400" dirty="0">
              <a:solidFill>
                <a:srgbClr val="1431AC"/>
              </a:solidFill>
              <a:latin typeface="+mn-lt"/>
            </a:endParaRPr>
          </a:p>
        </p:txBody>
      </p:sp>
      <p:sp>
        <p:nvSpPr>
          <p:cNvPr id="22531" name="Content Placeholder 7">
            <a:extLst>
              <a:ext uri="{FF2B5EF4-FFF2-40B4-BE49-F238E27FC236}">
                <a16:creationId xmlns:a16="http://schemas.microsoft.com/office/drawing/2014/main" id="{46A9CC57-2436-4813-B75A-88679FDDAB4D}"/>
              </a:ext>
            </a:extLst>
          </p:cNvPr>
          <p:cNvSpPr>
            <a:spLocks noGrp="1"/>
          </p:cNvSpPr>
          <p:nvPr>
            <p:ph idx="1"/>
          </p:nvPr>
        </p:nvSpPr>
        <p:spPr>
          <a:xfrm>
            <a:off x="533400" y="1752600"/>
            <a:ext cx="6554788" cy="4572000"/>
          </a:xfrm>
        </p:spPr>
        <p:txBody>
          <a:bodyPr rtlCol="0">
            <a:normAutofit fontScale="85000" lnSpcReduction="10000"/>
          </a:bodyPr>
          <a:lstStyle/>
          <a:p>
            <a:pPr eaLnBrk="1" fontAlgn="auto" hangingPunct="1">
              <a:defRPr/>
            </a:pPr>
            <a:r>
              <a:rPr lang="en-US" dirty="0">
                <a:solidFill>
                  <a:schemeClr val="bg1"/>
                </a:solidFill>
              </a:rPr>
              <a:t>Career Clusters and their Pathways are part of a state supported curriculum that encourages and supports students and families in their educational and career planning through long-term goals, knowledge, experience and resources.</a:t>
            </a:r>
          </a:p>
          <a:p>
            <a:pPr eaLnBrk="1" fontAlgn="auto" hangingPunct="1">
              <a:defRPr/>
            </a:pPr>
            <a:endParaRPr lang="en-US" dirty="0">
              <a:solidFill>
                <a:schemeClr val="bg1"/>
              </a:solidFill>
            </a:endParaRPr>
          </a:p>
          <a:p>
            <a:pPr eaLnBrk="1" fontAlgn="auto" hangingPunct="1">
              <a:defRPr/>
            </a:pPr>
            <a:r>
              <a:rPr lang="en-US" dirty="0">
                <a:solidFill>
                  <a:schemeClr val="bg1"/>
                </a:solidFill>
              </a:rPr>
              <a:t>Students may earn three (3) units of credit in a sequence of CTAE courses in a Pathway. These self-selected Pathways lead to college readiness and a career readiness certificate. </a:t>
            </a:r>
          </a:p>
          <a:p>
            <a:pPr eaLnBrk="1" fontAlgn="auto" hangingPunct="1">
              <a:defRPr/>
            </a:pPr>
            <a:endParaRPr lang="en-US" dirty="0">
              <a:solidFill>
                <a:schemeClr val="bg1"/>
              </a:solidFill>
            </a:endParaRPr>
          </a:p>
          <a:p>
            <a:pPr eaLnBrk="1" fontAlgn="auto" hangingPunct="1">
              <a:defRPr/>
            </a:pPr>
            <a:r>
              <a:rPr lang="en-US" dirty="0">
                <a:solidFill>
                  <a:schemeClr val="bg1"/>
                </a:solidFill>
              </a:rPr>
              <a:t>There is a Career Pathway Assessment given at the end of the three (3) sequential Career Pathway courses (usually in the Jr. or Sr. year).</a:t>
            </a:r>
          </a:p>
          <a:p>
            <a:pPr eaLnBrk="1" fontAlgn="auto" hangingPunct="1">
              <a:defRPr/>
            </a:pPr>
            <a:endParaRPr lang="en-US" dirty="0">
              <a:solidFill>
                <a:schemeClr val="bg1"/>
              </a:solidFill>
            </a:endParaRPr>
          </a:p>
          <a:p>
            <a:pPr eaLnBrk="1" fontAlgn="auto" hangingPunct="1">
              <a:defRPr/>
            </a:pPr>
            <a:r>
              <a:rPr lang="en-US" dirty="0">
                <a:solidFill>
                  <a:schemeClr val="bg1"/>
                </a:solidFill>
              </a:rPr>
              <a:t>Students may use their required Electives courses to complete more than one Pathway during their high school career. </a:t>
            </a:r>
          </a:p>
        </p:txBody>
      </p:sp>
      <p:pic>
        <p:nvPicPr>
          <p:cNvPr id="73732" name="Content Placeholder 1">
            <a:extLst>
              <a:ext uri="{FF2B5EF4-FFF2-40B4-BE49-F238E27FC236}">
                <a16:creationId xmlns:a16="http://schemas.microsoft.com/office/drawing/2014/main" id="{A62247F7-EED7-478A-A34C-F446ACCCB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057400"/>
            <a:ext cx="81438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Process 1">
            <a:extLst>
              <a:ext uri="{FF2B5EF4-FFF2-40B4-BE49-F238E27FC236}">
                <a16:creationId xmlns:a16="http://schemas.microsoft.com/office/drawing/2014/main" id="{71ECB2B5-8D18-42AE-9D80-1927FAA6278D}"/>
              </a:ext>
            </a:extLst>
          </p:cNvPr>
          <p:cNvSpPr/>
          <p:nvPr/>
        </p:nvSpPr>
        <p:spPr>
          <a:xfrm>
            <a:off x="990600" y="4724400"/>
            <a:ext cx="3048000" cy="280988"/>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647B2AC-31E5-4B09-B72B-9496089846CD}"/>
              </a:ext>
            </a:extLst>
          </p:cNvPr>
          <p:cNvSpPr>
            <a:spLocks noGrp="1"/>
          </p:cNvSpPr>
          <p:nvPr>
            <p:ph type="title"/>
          </p:nvPr>
        </p:nvSpPr>
        <p:spPr>
          <a:xfrm>
            <a:off x="1371600" y="381000"/>
            <a:ext cx="7467600" cy="1371600"/>
          </a:xfrm>
        </p:spPr>
        <p:txBody>
          <a:bodyPr/>
          <a:lstStyle/>
          <a:p>
            <a:pPr algn="ctr" eaLnBrk="1" hangingPunct="1"/>
            <a:r>
              <a:rPr lang="en-US" altLang="en-US"/>
              <a:t>Regional Partnership for a 5</a:t>
            </a:r>
            <a:r>
              <a:rPr lang="en-US" altLang="en-US" baseline="30000"/>
              <a:t>th</a:t>
            </a:r>
            <a:r>
              <a:rPr lang="en-US" altLang="en-US"/>
              <a:t> Pathway</a:t>
            </a:r>
          </a:p>
        </p:txBody>
      </p:sp>
      <p:pic>
        <p:nvPicPr>
          <p:cNvPr id="75779" name="Content Placeholder 1">
            <a:extLst>
              <a:ext uri="{FF2B5EF4-FFF2-40B4-BE49-F238E27FC236}">
                <a16:creationId xmlns:a16="http://schemas.microsoft.com/office/drawing/2014/main" id="{3FE0DA8A-D80C-453A-832A-9B32745C39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2419350"/>
            <a:ext cx="5019675" cy="2476500"/>
          </a:xfrm>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E118624-95D2-438D-A13C-72C79BEC11DB}"/>
              </a:ext>
            </a:extLst>
          </p:cNvPr>
          <p:cNvSpPr>
            <a:spLocks noGrp="1"/>
          </p:cNvSpPr>
          <p:nvPr>
            <p:ph type="title"/>
          </p:nvPr>
        </p:nvSpPr>
        <p:spPr>
          <a:xfrm>
            <a:off x="533400" y="228600"/>
            <a:ext cx="8229600" cy="1524000"/>
          </a:xfrm>
        </p:spPr>
        <p:txBody>
          <a:bodyPr/>
          <a:lstStyle/>
          <a:p>
            <a:pPr algn="ctr" eaLnBrk="1" hangingPunct="1"/>
            <a:r>
              <a:rPr lang="en-US" altLang="en-US"/>
              <a:t>HVACR Electrical Pathway PCCA</a:t>
            </a:r>
          </a:p>
        </p:txBody>
      </p:sp>
      <p:sp>
        <p:nvSpPr>
          <p:cNvPr id="76803" name="Content Placeholder 3">
            <a:extLst>
              <a:ext uri="{FF2B5EF4-FFF2-40B4-BE49-F238E27FC236}">
                <a16:creationId xmlns:a16="http://schemas.microsoft.com/office/drawing/2014/main" id="{13D1B741-EF8D-436F-8658-DA32A5C6BF2D}"/>
              </a:ext>
            </a:extLst>
          </p:cNvPr>
          <p:cNvSpPr>
            <a:spLocks noGrp="1"/>
          </p:cNvSpPr>
          <p:nvPr>
            <p:ph idx="1"/>
          </p:nvPr>
        </p:nvSpPr>
        <p:spPr>
          <a:xfrm>
            <a:off x="533400" y="1905000"/>
            <a:ext cx="8382000" cy="4114800"/>
          </a:xfrm>
        </p:spPr>
        <p:txBody>
          <a:bodyPr/>
          <a:lstStyle/>
          <a:p>
            <a:pPr eaLnBrk="1" hangingPunct="1"/>
            <a:r>
              <a:rPr lang="en-US" altLang="en-US" sz="3200"/>
              <a:t>Courses (all three) are Dual Enrollment Pathway Courses</a:t>
            </a:r>
          </a:p>
          <a:p>
            <a:pPr eaLnBrk="1" hangingPunct="1"/>
            <a:r>
              <a:rPr lang="en-US" altLang="en-US" sz="3200"/>
              <a:t>Courses are taught at the Bartow County College and Career Academy in Cartersville</a:t>
            </a:r>
          </a:p>
          <a:p>
            <a:pPr eaLnBrk="1" hangingPunct="1"/>
            <a:endParaRPr lang="en-US" alt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DA7CF57-B152-46B2-9C32-3771ACBFE3F8}"/>
              </a:ext>
            </a:extLst>
          </p:cNvPr>
          <p:cNvSpPr>
            <a:spLocks noGrp="1"/>
          </p:cNvSpPr>
          <p:nvPr>
            <p:ph type="title"/>
          </p:nvPr>
        </p:nvSpPr>
        <p:spPr>
          <a:xfrm>
            <a:off x="533400" y="228600"/>
            <a:ext cx="8077200" cy="838200"/>
          </a:xfrm>
        </p:spPr>
        <p:txBody>
          <a:bodyPr>
            <a:normAutofit fontScale="90000"/>
          </a:bodyPr>
          <a:lstStyle/>
          <a:p>
            <a:pPr algn="ctr" eaLnBrk="1" fontAlgn="auto" hangingPunct="1">
              <a:spcAft>
                <a:spcPts val="0"/>
              </a:spcAft>
              <a:defRPr/>
            </a:pPr>
            <a:r>
              <a:rPr lang="en-US" altLang="en-US" sz="5400" b="1" dirty="0"/>
              <a:t>Application</a:t>
            </a:r>
          </a:p>
        </p:txBody>
      </p:sp>
      <p:sp>
        <p:nvSpPr>
          <p:cNvPr id="57347" name="Content Placeholder 3">
            <a:extLst>
              <a:ext uri="{FF2B5EF4-FFF2-40B4-BE49-F238E27FC236}">
                <a16:creationId xmlns:a16="http://schemas.microsoft.com/office/drawing/2014/main" id="{5C2606A5-28C7-4080-9C17-896C07B47A70}"/>
              </a:ext>
            </a:extLst>
          </p:cNvPr>
          <p:cNvSpPr>
            <a:spLocks noGrp="1"/>
          </p:cNvSpPr>
          <p:nvPr>
            <p:ph idx="1"/>
          </p:nvPr>
        </p:nvSpPr>
        <p:spPr>
          <a:xfrm>
            <a:off x="533400" y="1828800"/>
            <a:ext cx="7772400" cy="2471738"/>
          </a:xfrm>
        </p:spPr>
        <p:txBody>
          <a:bodyPr rtlCol="0">
            <a:normAutofit fontScale="47500" lnSpcReduction="20000"/>
          </a:bodyPr>
          <a:lstStyle/>
          <a:p>
            <a:pPr marL="0" indent="0" algn="ctr" eaLnBrk="1" fontAlgn="auto" hangingPunct="1">
              <a:buFont typeface="Arial" panose="020B0604020202020204" pitchFamily="34" charset="0"/>
              <a:buNone/>
              <a:defRPr/>
            </a:pPr>
            <a:r>
              <a:rPr lang="en-US" altLang="en-US" sz="4800" dirty="0">
                <a:solidFill>
                  <a:schemeClr val="tx1"/>
                </a:solidFill>
              </a:rPr>
              <a:t>Application with minimum requirements will be sent to schools and posted on the district and PCCA website in December.</a:t>
            </a:r>
          </a:p>
          <a:p>
            <a:pPr marL="0" indent="0" algn="ctr" eaLnBrk="1" fontAlgn="auto" hangingPunct="1">
              <a:buFont typeface="Wingdings 3" panose="05040102010807070707" pitchFamily="18" charset="2"/>
              <a:buNone/>
              <a:defRPr/>
            </a:pPr>
            <a:r>
              <a:rPr lang="en-US" altLang="en-US" sz="4800" dirty="0"/>
              <a:t>If student is interested in any of the Career Pathways offered at PCCA, ask about this opportunity with the school counselor and let him/her know about this interest as the Individual Graduation Plan is finalized.</a:t>
            </a:r>
          </a:p>
          <a:p>
            <a:pPr marL="0" indent="0" algn="ctr" eaLnBrk="1" fontAlgn="auto" hangingPunct="1">
              <a:buFont typeface="Arial" panose="020B0604020202020204" pitchFamily="34" charset="0"/>
              <a:buNone/>
              <a:defRPr/>
            </a:pPr>
            <a:endParaRPr lang="en-US" altLang="en-US" sz="4800" dirty="0">
              <a:solidFill>
                <a:schemeClr val="bg2">
                  <a:lumMod val="75000"/>
                </a:schemeClr>
              </a:solidFill>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C465AFE-7A76-40A9-90F9-5F65B77DA251}"/>
              </a:ext>
            </a:extLst>
          </p:cNvPr>
          <p:cNvSpPr>
            <a:spLocks noGrp="1"/>
          </p:cNvSpPr>
          <p:nvPr>
            <p:ph type="title"/>
          </p:nvPr>
        </p:nvSpPr>
        <p:spPr>
          <a:xfrm>
            <a:off x="1944688" y="623888"/>
            <a:ext cx="6589712" cy="1281112"/>
          </a:xfrm>
        </p:spPr>
        <p:txBody>
          <a:bodyPr/>
          <a:lstStyle/>
          <a:p>
            <a:pPr eaLnBrk="1" hangingPunct="1"/>
            <a:r>
              <a:rPr lang="en-US" altLang="en-US"/>
              <a:t>Credit Recovery Courses</a:t>
            </a:r>
            <a:br>
              <a:rPr lang="en-US" altLang="en-US"/>
            </a:br>
            <a:r>
              <a:rPr lang="en-US" altLang="en-US" sz="2200"/>
              <a:t>(Recommended by School Counselor)</a:t>
            </a:r>
          </a:p>
        </p:txBody>
      </p:sp>
      <p:sp>
        <p:nvSpPr>
          <p:cNvPr id="78851" name="Rectangle 3">
            <a:extLst>
              <a:ext uri="{FF2B5EF4-FFF2-40B4-BE49-F238E27FC236}">
                <a16:creationId xmlns:a16="http://schemas.microsoft.com/office/drawing/2014/main" id="{383C3757-DEA5-4E28-8A42-98A76E129143}"/>
              </a:ext>
            </a:extLst>
          </p:cNvPr>
          <p:cNvSpPr>
            <a:spLocks noGrp="1"/>
          </p:cNvSpPr>
          <p:nvPr>
            <p:ph idx="1"/>
          </p:nvPr>
        </p:nvSpPr>
        <p:spPr>
          <a:xfrm>
            <a:off x="1943100" y="2133600"/>
            <a:ext cx="6591300" cy="3778250"/>
          </a:xfrm>
        </p:spPr>
        <p:txBody>
          <a:bodyPr/>
          <a:lstStyle/>
          <a:p>
            <a:pPr eaLnBrk="1" hangingPunct="1"/>
            <a:r>
              <a:rPr lang="en-US" altLang="en-US"/>
              <a:t>If there is a need to take a credit recovery course due to failing a course, the counselor can help determine if this option is a good choice.</a:t>
            </a:r>
          </a:p>
          <a:p>
            <a:pPr eaLnBrk="1" hangingPunct="1"/>
            <a:r>
              <a:rPr lang="en-US" altLang="en-US"/>
              <a:t>Credit recovery courses are taken via the online resource platform that is offered to district students. That resource will likely be Canvas for next school year. There is an approval process for taking these online credit recovery courses.</a:t>
            </a:r>
          </a:p>
        </p:txBody>
      </p:sp>
      <p:pic>
        <p:nvPicPr>
          <p:cNvPr id="78852" name="Picture 3">
            <a:extLst>
              <a:ext uri="{FF2B5EF4-FFF2-40B4-BE49-F238E27FC236}">
                <a16:creationId xmlns:a16="http://schemas.microsoft.com/office/drawing/2014/main" id="{C5E0108A-5E7C-4DC9-84C6-64BA227F5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105400"/>
            <a:ext cx="2286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a:extLst>
              <a:ext uri="{FF2B5EF4-FFF2-40B4-BE49-F238E27FC236}">
                <a16:creationId xmlns:a16="http://schemas.microsoft.com/office/drawing/2014/main" id="{DB571BDA-639A-4D70-B39E-C2121B15974B}"/>
              </a:ext>
            </a:extLst>
          </p:cNvPr>
          <p:cNvSpPr>
            <a:spLocks noGrp="1"/>
          </p:cNvSpPr>
          <p:nvPr>
            <p:ph type="title"/>
          </p:nvPr>
        </p:nvSpPr>
        <p:spPr>
          <a:xfrm>
            <a:off x="1371600" y="623888"/>
            <a:ext cx="7162800" cy="747712"/>
          </a:xfrm>
        </p:spPr>
        <p:txBody>
          <a:bodyPr/>
          <a:lstStyle/>
          <a:p>
            <a:pPr eaLnBrk="1" hangingPunct="1"/>
            <a:r>
              <a:rPr lang="en-US" altLang="en-US" sz="4800">
                <a:solidFill>
                  <a:srgbClr val="CC0000"/>
                </a:solidFill>
                <a:latin typeface="You're Gone" pitchFamily="2" charset="0"/>
              </a:rPr>
              <a:t>CAPSTONE PROJECT</a:t>
            </a:r>
            <a:endParaRPr lang="en-US" altLang="en-US" sz="5400">
              <a:solidFill>
                <a:srgbClr val="CC0000"/>
              </a:solidFill>
              <a:latin typeface="You're Gone" pitchFamily="2" charset="0"/>
            </a:endParaRPr>
          </a:p>
        </p:txBody>
      </p:sp>
      <p:sp>
        <p:nvSpPr>
          <p:cNvPr id="79875" name="Content Placeholder 7">
            <a:extLst>
              <a:ext uri="{FF2B5EF4-FFF2-40B4-BE49-F238E27FC236}">
                <a16:creationId xmlns:a16="http://schemas.microsoft.com/office/drawing/2014/main" id="{18380119-F41D-49AC-A60D-D65B3379922F}"/>
              </a:ext>
            </a:extLst>
          </p:cNvPr>
          <p:cNvSpPr>
            <a:spLocks noGrp="1"/>
          </p:cNvSpPr>
          <p:nvPr>
            <p:ph idx="1"/>
          </p:nvPr>
        </p:nvSpPr>
        <p:spPr>
          <a:xfrm>
            <a:off x="1219200" y="1676400"/>
            <a:ext cx="7467600" cy="4876800"/>
          </a:xfrm>
        </p:spPr>
        <p:txBody>
          <a:bodyPr/>
          <a:lstStyle/>
          <a:p>
            <a:pPr eaLnBrk="1" hangingPunct="1"/>
            <a:r>
              <a:rPr lang="en-US" altLang="en-US" sz="2400" b="1"/>
              <a:t>When you are a Senior, you will need to complete a Capstone Project or be involved with Work-Based Learning. </a:t>
            </a:r>
          </a:p>
          <a:p>
            <a:pPr eaLnBrk="1" hangingPunct="1"/>
            <a:r>
              <a:rPr lang="en-US" altLang="en-US" sz="2400" b="1"/>
              <a:t>Thinking about a career choice that you would like to research and present is important.</a:t>
            </a:r>
          </a:p>
          <a:p>
            <a:pPr eaLnBrk="1" hangingPunct="1"/>
            <a:r>
              <a:rPr lang="en-US" altLang="en-US" sz="2400" b="1"/>
              <a:t>This project will be based on your career interest, so begin thinking about your career interest area(s) as you finish this year and move into 10</a:t>
            </a:r>
            <a:r>
              <a:rPr lang="en-US" altLang="en-US" sz="2400" b="1" baseline="30000"/>
              <a:t>th</a:t>
            </a:r>
            <a:r>
              <a:rPr lang="en-US" altLang="en-US" sz="2400" b="1"/>
              <a:t> and 11</a:t>
            </a:r>
            <a:r>
              <a:rPr lang="en-US" altLang="en-US" sz="2400" b="1" baseline="30000"/>
              <a:t>th</a:t>
            </a:r>
            <a:r>
              <a:rPr lang="en-US" altLang="en-US" sz="2400" b="1"/>
              <a:t> grades. </a:t>
            </a:r>
          </a:p>
          <a:p>
            <a:pPr eaLnBrk="1" hangingPunct="1"/>
            <a:r>
              <a:rPr lang="en-US" altLang="en-US" sz="2400" b="1"/>
              <a:t>Students will complete the Youscience Career Assessment in grade 10. </a:t>
            </a:r>
          </a:p>
        </p:txBody>
      </p:sp>
      <p:sp>
        <p:nvSpPr>
          <p:cNvPr id="79876" name="Text Box 8">
            <a:extLst>
              <a:ext uri="{FF2B5EF4-FFF2-40B4-BE49-F238E27FC236}">
                <a16:creationId xmlns:a16="http://schemas.microsoft.com/office/drawing/2014/main" id="{4CCED737-CA49-49E3-8B9C-2D6D1466C48F}"/>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6">
            <a:extLst>
              <a:ext uri="{FF2B5EF4-FFF2-40B4-BE49-F238E27FC236}">
                <a16:creationId xmlns:a16="http://schemas.microsoft.com/office/drawing/2014/main" id="{B159E9E6-25AF-4A19-80D0-A27895146EC5}"/>
              </a:ext>
            </a:extLst>
          </p:cNvPr>
          <p:cNvSpPr>
            <a:spLocks noGrp="1"/>
          </p:cNvSpPr>
          <p:nvPr>
            <p:ph type="title" idx="4294967295"/>
          </p:nvPr>
        </p:nvSpPr>
        <p:spPr>
          <a:xfrm>
            <a:off x="0" y="277813"/>
            <a:ext cx="8229600" cy="1139825"/>
          </a:xfrm>
        </p:spPr>
        <p:txBody>
          <a:bodyPr/>
          <a:lstStyle/>
          <a:p>
            <a:pPr algn="ctr" eaLnBrk="1" hangingPunct="1"/>
            <a:r>
              <a:rPr lang="en-US" altLang="en-US" sz="4800">
                <a:solidFill>
                  <a:srgbClr val="CC0000"/>
                </a:solidFill>
                <a:latin typeface="You're Gone" pitchFamily="2" charset="0"/>
              </a:rPr>
              <a:t>			HOPE Scholarship</a:t>
            </a:r>
            <a:endParaRPr lang="en-US" altLang="en-US" sz="5400">
              <a:solidFill>
                <a:srgbClr val="CC0000"/>
              </a:solidFill>
              <a:latin typeface="You're Gone" pitchFamily="2" charset="0"/>
            </a:endParaRPr>
          </a:p>
        </p:txBody>
      </p:sp>
      <p:sp>
        <p:nvSpPr>
          <p:cNvPr id="81923" name="Content Placeholder 13">
            <a:extLst>
              <a:ext uri="{FF2B5EF4-FFF2-40B4-BE49-F238E27FC236}">
                <a16:creationId xmlns:a16="http://schemas.microsoft.com/office/drawing/2014/main" id="{D4587EE2-F235-44B2-A0F9-0D360240A82B}"/>
              </a:ext>
            </a:extLst>
          </p:cNvPr>
          <p:cNvSpPr>
            <a:spLocks noGrp="1"/>
          </p:cNvSpPr>
          <p:nvPr>
            <p:ph sz="half" idx="4294967295"/>
          </p:nvPr>
        </p:nvSpPr>
        <p:spPr>
          <a:xfrm>
            <a:off x="1143000" y="1371600"/>
            <a:ext cx="7696200" cy="5029200"/>
          </a:xfrm>
        </p:spPr>
        <p:txBody>
          <a:bodyPr/>
          <a:lstStyle/>
          <a:p>
            <a:pPr eaLnBrk="1" hangingPunct="1"/>
            <a:r>
              <a:rPr lang="en-US" altLang="en-US" b="1">
                <a:solidFill>
                  <a:schemeClr val="tx1"/>
                </a:solidFill>
              </a:rPr>
              <a:t>Currently, the HOPE scholarship is determined by the calculation of </a:t>
            </a:r>
            <a:r>
              <a:rPr lang="en-US" altLang="en-US" b="1" u="sng">
                <a:solidFill>
                  <a:schemeClr val="tx1"/>
                </a:solidFill>
              </a:rPr>
              <a:t>all</a:t>
            </a:r>
            <a:r>
              <a:rPr lang="en-US" altLang="en-US" b="1">
                <a:solidFill>
                  <a:schemeClr val="tx1"/>
                </a:solidFill>
              </a:rPr>
              <a:t> academic core courses that the student has taken and completed (grades 9-12). Class of 2022 students need four (4) additional “rigorous” academic courses to qualify for the HOPE Scholarship.</a:t>
            </a:r>
          </a:p>
          <a:p>
            <a:pPr eaLnBrk="1" hangingPunct="1"/>
            <a:r>
              <a:rPr lang="en-US" altLang="en-US" b="1">
                <a:solidFill>
                  <a:schemeClr val="tx1"/>
                </a:solidFill>
              </a:rPr>
              <a:t>Courses taken during middle school do not count</a:t>
            </a:r>
          </a:p>
          <a:p>
            <a:pPr eaLnBrk="1" hangingPunct="1"/>
            <a:r>
              <a:rPr lang="en-US" altLang="en-US" b="1">
                <a:solidFill>
                  <a:schemeClr val="tx1"/>
                </a:solidFill>
              </a:rPr>
              <a:t>Both passing and failing grades in the core courses count</a:t>
            </a:r>
          </a:p>
          <a:p>
            <a:pPr eaLnBrk="1" hangingPunct="1"/>
            <a:r>
              <a:rPr lang="en-US" altLang="en-US" b="1">
                <a:solidFill>
                  <a:schemeClr val="tx1"/>
                </a:solidFill>
              </a:rPr>
              <a:t>Changes in the eligibility guidelines are posted and updated on the GAfutures website (There are often annual changes in HOPE Scholarship regulations.)</a:t>
            </a:r>
          </a:p>
          <a:p>
            <a:pPr eaLnBrk="1" hangingPunct="1"/>
            <a:r>
              <a:rPr lang="en-US" altLang="en-US" b="1" i="1">
                <a:solidFill>
                  <a:schemeClr val="tx1"/>
                </a:solidFill>
              </a:rPr>
              <a:t>Note Information pages in High School 101 guide as well as Career Planner.</a:t>
            </a:r>
          </a:p>
          <a:p>
            <a:pPr eaLnBrk="1" hangingPunct="1"/>
            <a:r>
              <a:rPr lang="en-US" altLang="en-US" b="1" i="1">
                <a:solidFill>
                  <a:schemeClr val="tx1"/>
                </a:solidFill>
              </a:rPr>
              <a:t>Remember to monitor your HOPE GPA throughout high school via your My GAfutures account.</a:t>
            </a:r>
          </a:p>
        </p:txBody>
      </p:sp>
      <p:sp>
        <p:nvSpPr>
          <p:cNvPr id="81924" name="Text Box 7">
            <a:extLst>
              <a:ext uri="{FF2B5EF4-FFF2-40B4-BE49-F238E27FC236}">
                <a16:creationId xmlns:a16="http://schemas.microsoft.com/office/drawing/2014/main" id="{06AD7703-E521-4C7B-9C46-74719BCB3E75}"/>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30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38817C-2A61-474E-BD90-E559AC089653}"/>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47" name="Title 6">
            <a:extLst>
              <a:ext uri="{FF2B5EF4-FFF2-40B4-BE49-F238E27FC236}">
                <a16:creationId xmlns:a16="http://schemas.microsoft.com/office/drawing/2014/main" id="{F84B1FF7-047F-42E0-AD60-1FF93440008B}"/>
              </a:ext>
            </a:extLst>
          </p:cNvPr>
          <p:cNvSpPr>
            <a:spLocks noGrp="1"/>
          </p:cNvSpPr>
          <p:nvPr>
            <p:ph type="title" idx="4294967295"/>
          </p:nvPr>
        </p:nvSpPr>
        <p:spPr>
          <a:xfrm>
            <a:off x="0" y="274638"/>
            <a:ext cx="9144000" cy="1143000"/>
          </a:xfrm>
        </p:spPr>
        <p:txBody>
          <a:bodyPr rtlCol="0">
            <a:normAutofit/>
          </a:bodyPr>
          <a:lstStyle/>
          <a:p>
            <a:pPr fontAlgn="auto">
              <a:spcAft>
                <a:spcPts val="0"/>
              </a:spcAft>
              <a:defRPr/>
            </a:pPr>
            <a:r>
              <a:rPr lang="en-US" sz="3200" b="1" dirty="0">
                <a:solidFill>
                  <a:schemeClr val="tx1"/>
                </a:solidFill>
                <a:effectLst>
                  <a:outerShdw blurRad="38100" dist="38100" dir="2700000" algn="tl">
                    <a:srgbClr val="000000">
                      <a:alpha val="43137"/>
                    </a:srgbClr>
                  </a:outerShdw>
                </a:effectLst>
                <a:latin typeface="Verdana" pitchFamily="34" charset="0"/>
              </a:rPr>
              <a:t>HOPE Scholarship</a:t>
            </a:r>
            <a:br>
              <a:rPr lang="en-US" sz="3200" b="1" dirty="0">
                <a:solidFill>
                  <a:schemeClr val="tx1"/>
                </a:solidFill>
                <a:effectLst>
                  <a:outerShdw blurRad="38100" dist="38100" dir="2700000" algn="tl">
                    <a:srgbClr val="000000">
                      <a:alpha val="43137"/>
                    </a:srgbClr>
                  </a:outerShdw>
                </a:effectLst>
                <a:latin typeface="Verdana" pitchFamily="34" charset="0"/>
              </a:rPr>
            </a:br>
            <a:r>
              <a:rPr lang="en-US" sz="3200" b="1" dirty="0">
                <a:solidFill>
                  <a:schemeClr val="tx1"/>
                </a:solidFill>
                <a:effectLst>
                  <a:outerShdw blurRad="38100" dist="38100" dir="2700000" algn="tl">
                    <a:srgbClr val="000000">
                      <a:alpha val="43137"/>
                    </a:srgbClr>
                  </a:outerShdw>
                </a:effectLst>
                <a:latin typeface="Verdana" pitchFamily="34" charset="0"/>
              </a:rPr>
              <a:t>(4 Rigorous Courses Required)</a:t>
            </a:r>
          </a:p>
        </p:txBody>
      </p:sp>
      <p:sp>
        <p:nvSpPr>
          <p:cNvPr id="49156" name="Content Placeholder 13">
            <a:extLst>
              <a:ext uri="{FF2B5EF4-FFF2-40B4-BE49-F238E27FC236}">
                <a16:creationId xmlns:a16="http://schemas.microsoft.com/office/drawing/2014/main" id="{D487AC2A-AB09-49B3-B5E1-D37924B1DC25}"/>
              </a:ext>
            </a:extLst>
          </p:cNvPr>
          <p:cNvSpPr>
            <a:spLocks noGrp="1"/>
          </p:cNvSpPr>
          <p:nvPr>
            <p:ph sz="half" idx="4294967295"/>
          </p:nvPr>
        </p:nvSpPr>
        <p:spPr>
          <a:xfrm>
            <a:off x="685800" y="1600200"/>
            <a:ext cx="7696200" cy="4525963"/>
          </a:xfrm>
        </p:spPr>
        <p:txBody>
          <a:bodyPr rtlCol="0">
            <a:normAutofit fontScale="92500" lnSpcReduction="10000"/>
          </a:bodyPr>
          <a:lstStyle/>
          <a:p>
            <a:pPr fontAlgn="auto">
              <a:spcAft>
                <a:spcPts val="0"/>
              </a:spcAft>
              <a:buFont typeface="Wingdings 3" charset="2"/>
              <a:buChar char=""/>
              <a:defRPr/>
            </a:pPr>
            <a:r>
              <a:rPr lang="en-US" altLang="en-US" sz="2000" b="1" dirty="0">
                <a:solidFill>
                  <a:schemeClr val="tx1">
                    <a:lumMod val="75000"/>
                    <a:lumOff val="25000"/>
                  </a:schemeClr>
                </a:solidFill>
              </a:rPr>
              <a:t>Currently, the HOPE scholarship is determined by the calculation of </a:t>
            </a:r>
            <a:r>
              <a:rPr lang="en-US" altLang="en-US" sz="2000" b="1" u="sng" dirty="0">
                <a:solidFill>
                  <a:schemeClr val="tx1">
                    <a:lumMod val="75000"/>
                    <a:lumOff val="25000"/>
                  </a:schemeClr>
                </a:solidFill>
              </a:rPr>
              <a:t>all</a:t>
            </a:r>
            <a:r>
              <a:rPr lang="en-US" altLang="en-US" sz="2000" b="1" dirty="0">
                <a:solidFill>
                  <a:schemeClr val="tx1">
                    <a:lumMod val="75000"/>
                    <a:lumOff val="25000"/>
                  </a:schemeClr>
                </a:solidFill>
              </a:rPr>
              <a:t> academic core courses that the student has taken and completed (grades 9-12). </a:t>
            </a:r>
            <a:r>
              <a:rPr lang="en-US" altLang="en-US" sz="2000" b="1" u="sng" dirty="0">
                <a:solidFill>
                  <a:srgbClr val="C00000"/>
                </a:solidFill>
              </a:rPr>
              <a:t>No middle school core course grades count. </a:t>
            </a:r>
          </a:p>
          <a:p>
            <a:pPr fontAlgn="auto">
              <a:spcAft>
                <a:spcPts val="0"/>
              </a:spcAft>
              <a:buFont typeface="Wingdings 3" charset="2"/>
              <a:buChar char=""/>
              <a:defRPr/>
            </a:pPr>
            <a:r>
              <a:rPr lang="en-US" altLang="en-US" sz="2000" b="1" dirty="0">
                <a:solidFill>
                  <a:schemeClr val="tx1">
                    <a:lumMod val="75000"/>
                    <a:lumOff val="25000"/>
                  </a:schemeClr>
                </a:solidFill>
              </a:rPr>
              <a:t>Georgia Student Finance Commission Rigorous Course Chart</a:t>
            </a:r>
          </a:p>
          <a:p>
            <a:pPr marL="0" indent="0" fontAlgn="auto">
              <a:spcAft>
                <a:spcPts val="0"/>
              </a:spcAft>
              <a:buFont typeface="Arial" panose="020B0604020202020204" pitchFamily="34" charset="0"/>
              <a:buNone/>
              <a:defRPr/>
            </a:pPr>
            <a:r>
              <a:rPr lang="en-US" altLang="en-US" sz="2000" b="1" dirty="0">
                <a:solidFill>
                  <a:schemeClr val="tx1">
                    <a:lumMod val="75000"/>
                    <a:lumOff val="25000"/>
                  </a:schemeClr>
                </a:solidFill>
                <a:hlinkClick r:id="rId3"/>
              </a:rPr>
              <a:t>https://www.gafutures.org/media/113414/rigor-course-list-july-2016.pdf</a:t>
            </a:r>
            <a:endParaRPr lang="en-US" altLang="en-US" sz="2000" b="1" dirty="0">
              <a:solidFill>
                <a:schemeClr val="tx1">
                  <a:lumMod val="75000"/>
                  <a:lumOff val="25000"/>
                </a:schemeClr>
              </a:solidFill>
            </a:endParaRPr>
          </a:p>
          <a:p>
            <a:pPr fontAlgn="auto">
              <a:spcAft>
                <a:spcPts val="0"/>
              </a:spcAft>
              <a:buFont typeface="Wingdings 3" charset="2"/>
              <a:buChar char=""/>
              <a:defRPr/>
            </a:pPr>
            <a:r>
              <a:rPr lang="en-US" altLang="en-US" sz="2000" b="1" dirty="0">
                <a:solidFill>
                  <a:schemeClr val="tx1">
                    <a:lumMod val="75000"/>
                    <a:lumOff val="25000"/>
                  </a:schemeClr>
                </a:solidFill>
              </a:rPr>
              <a:t>Both passing and failing grades in the core courses count. Thus, this is a merit based scholarship for eligible students. </a:t>
            </a:r>
          </a:p>
          <a:p>
            <a:pPr fontAlgn="auto">
              <a:spcAft>
                <a:spcPts val="0"/>
              </a:spcAft>
              <a:buFont typeface="Wingdings 3" charset="2"/>
              <a:buChar char=""/>
              <a:defRPr/>
            </a:pPr>
            <a:r>
              <a:rPr lang="en-US" altLang="en-US" sz="2000" b="1" dirty="0">
                <a:solidFill>
                  <a:schemeClr val="tx1">
                    <a:lumMod val="75000"/>
                    <a:lumOff val="25000"/>
                  </a:schemeClr>
                </a:solidFill>
              </a:rPr>
              <a:t>Changes in the eligibility guidelines are posted and updated on the GAfutures website (there are often annual changes in HOPE Scholarship regulations). For current HOPE tuition payments use this link: </a:t>
            </a:r>
          </a:p>
          <a:p>
            <a:pPr marL="0" indent="0" algn="ctr" fontAlgn="auto">
              <a:spcAft>
                <a:spcPts val="0"/>
              </a:spcAft>
              <a:buFont typeface="Arial"/>
              <a:buNone/>
              <a:defRPr/>
            </a:pPr>
            <a:r>
              <a:rPr lang="en-US" altLang="en-US" b="1" dirty="0">
                <a:solidFill>
                  <a:schemeClr val="tx1">
                    <a:lumMod val="75000"/>
                    <a:lumOff val="25000"/>
                  </a:schemeClr>
                </a:solidFill>
                <a:hlinkClick r:id="rId4"/>
              </a:rPr>
              <a:t>http://gsfc.georgia.gov/tuition-award-charts</a:t>
            </a:r>
            <a:r>
              <a:rPr lang="en-US" altLang="en-US" b="1" dirty="0">
                <a:solidFill>
                  <a:schemeClr val="tx1">
                    <a:lumMod val="75000"/>
                    <a:lumOff val="25000"/>
                  </a:schemeClr>
                </a:solidFill>
              </a:rPr>
              <a:t>  </a:t>
            </a:r>
          </a:p>
          <a:p>
            <a:pPr fontAlgn="auto">
              <a:spcAft>
                <a:spcPts val="0"/>
              </a:spcAft>
              <a:buFont typeface="Wingdings 3" charset="2"/>
              <a:buChar char=""/>
              <a:defRPr/>
            </a:pPr>
            <a:endParaRPr lang="en-US" altLang="en-US" sz="1600" b="1" dirty="0">
              <a:solidFill>
                <a:schemeClr val="tx1">
                  <a:lumMod val="75000"/>
                  <a:lumOff val="25000"/>
                </a:schemeClr>
              </a:solidFill>
            </a:endParaRPr>
          </a:p>
          <a:p>
            <a:pPr fontAlgn="auto">
              <a:spcAft>
                <a:spcPts val="0"/>
              </a:spcAft>
              <a:buFont typeface="Wingdings 3" charset="2"/>
              <a:buChar char=""/>
              <a:defRPr/>
            </a:pPr>
            <a:endParaRPr lang="en-US" altLang="en-US" sz="2000" b="1" dirty="0">
              <a:solidFill>
                <a:schemeClr val="tx1">
                  <a:lumMod val="75000"/>
                  <a:lumOff val="25000"/>
                </a:schemeClr>
              </a:solidFill>
            </a:endParaRPr>
          </a:p>
          <a:p>
            <a:pPr fontAlgn="auto">
              <a:spcAft>
                <a:spcPts val="0"/>
              </a:spcAft>
              <a:buFontTx/>
              <a:buNone/>
              <a:defRPr/>
            </a:pPr>
            <a:endParaRPr lang="en-US" altLang="en-US" sz="2000" b="1" dirty="0">
              <a:solidFill>
                <a:schemeClr val="tx1">
                  <a:lumMod val="75000"/>
                  <a:lumOff val="25000"/>
                </a:schemeClr>
              </a:solidFill>
            </a:endParaRPr>
          </a:p>
        </p:txBody>
      </p:sp>
      <p:pic>
        <p:nvPicPr>
          <p:cNvPr id="83973" name="Picture 1">
            <a:extLst>
              <a:ext uri="{FF2B5EF4-FFF2-40B4-BE49-F238E27FC236}">
                <a16:creationId xmlns:a16="http://schemas.microsoft.com/office/drawing/2014/main" id="{10F1F6E9-7726-4966-94D9-3500A4A594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12668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4D8E951-B5DB-49B5-BD23-70B91EADE71A}"/>
              </a:ext>
            </a:extLst>
          </p:cNvPr>
          <p:cNvSpPr>
            <a:spLocks noGrp="1"/>
          </p:cNvSpPr>
          <p:nvPr>
            <p:ph type="title"/>
          </p:nvPr>
        </p:nvSpPr>
        <p:spPr>
          <a:xfrm>
            <a:off x="1371600" y="623888"/>
            <a:ext cx="7162800" cy="1281112"/>
          </a:xfrm>
        </p:spPr>
        <p:txBody>
          <a:bodyPr/>
          <a:lstStyle/>
          <a:p>
            <a:pPr eaLnBrk="1" hangingPunct="1"/>
            <a:r>
              <a:rPr lang="en-US" altLang="en-US"/>
              <a:t>Important facts to remember:</a:t>
            </a:r>
          </a:p>
        </p:txBody>
      </p:sp>
      <p:sp>
        <p:nvSpPr>
          <p:cNvPr id="162819" name="Rectangle 3">
            <a:extLst>
              <a:ext uri="{FF2B5EF4-FFF2-40B4-BE49-F238E27FC236}">
                <a16:creationId xmlns:a16="http://schemas.microsoft.com/office/drawing/2014/main" id="{C9C27F69-62FB-4DAB-8675-F06049D685B4}"/>
              </a:ext>
            </a:extLst>
          </p:cNvPr>
          <p:cNvSpPr>
            <a:spLocks noGrp="1" noChangeArrowheads="1"/>
          </p:cNvSpPr>
          <p:nvPr>
            <p:ph idx="1"/>
          </p:nvPr>
        </p:nvSpPr>
        <p:spPr>
          <a:xfrm>
            <a:off x="1943100" y="1219200"/>
            <a:ext cx="6591300" cy="5562600"/>
          </a:xfrm>
        </p:spPr>
        <p:txBody>
          <a:bodyPr rtlCol="0">
            <a:normAutofit fontScale="85000" lnSpcReduction="20000"/>
          </a:bodyPr>
          <a:lstStyle/>
          <a:p>
            <a:pPr eaLnBrk="1" fontAlgn="auto" hangingPunct="1">
              <a:lnSpc>
                <a:spcPct val="90000"/>
              </a:lnSpc>
              <a:spcAft>
                <a:spcPts val="0"/>
              </a:spcAft>
              <a:buFont typeface="Wingdings 3" charset="2"/>
              <a:buChar char=""/>
              <a:defRPr/>
            </a:pPr>
            <a:r>
              <a:rPr lang="en-US" sz="2500" b="1" dirty="0">
                <a:solidFill>
                  <a:schemeClr val="accent2"/>
                </a:solidFill>
                <a:effectLst>
                  <a:outerShdw blurRad="38100" dist="38100" dir="2700000" algn="tl">
                    <a:srgbClr val="FFFFFF"/>
                  </a:outerShdw>
                </a:effectLst>
              </a:rPr>
              <a:t>For promotion to the next grade level</a:t>
            </a:r>
          </a:p>
          <a:p>
            <a:pPr lvl="1" eaLnBrk="1" fontAlgn="auto" hangingPunct="1">
              <a:lnSpc>
                <a:spcPct val="90000"/>
              </a:lnSpc>
              <a:spcAft>
                <a:spcPts val="0"/>
              </a:spcAft>
              <a:buFont typeface="Wingdings 3" charset="2"/>
              <a:buChar char=""/>
              <a:defRPr/>
            </a:pPr>
            <a:r>
              <a:rPr lang="en-US" sz="2300" b="1" dirty="0">
                <a:solidFill>
                  <a:schemeClr val="accent2"/>
                </a:solidFill>
                <a:effectLst>
                  <a:outerShdw blurRad="38100" dist="38100" dir="2700000" algn="tl">
                    <a:srgbClr val="FFFFFF"/>
                  </a:outerShdw>
                </a:effectLst>
              </a:rPr>
              <a:t>Students now progress based on the Cohort Year</a:t>
            </a:r>
          </a:p>
          <a:p>
            <a:pPr lvl="2" eaLnBrk="1" fontAlgn="auto" hangingPunct="1">
              <a:lnSpc>
                <a:spcPct val="90000"/>
              </a:lnSpc>
              <a:spcAft>
                <a:spcPts val="0"/>
              </a:spcAft>
              <a:buFont typeface="Wingdings 3" charset="2"/>
              <a:buChar char=""/>
              <a:defRPr/>
            </a:pPr>
            <a:r>
              <a:rPr lang="en-US" sz="2100" b="1" dirty="0">
                <a:solidFill>
                  <a:schemeClr val="accent2"/>
                </a:solidFill>
                <a:effectLst>
                  <a:outerShdw blurRad="38100" dist="38100" dir="2700000" algn="tl">
                    <a:srgbClr val="FFFFFF"/>
                  </a:outerShdw>
                </a:effectLst>
              </a:rPr>
              <a:t>Grade 10 = 2</a:t>
            </a:r>
            <a:r>
              <a:rPr lang="en-US" sz="2100" b="1" baseline="30000" dirty="0">
                <a:solidFill>
                  <a:schemeClr val="accent2"/>
                </a:solidFill>
                <a:effectLst>
                  <a:outerShdw blurRad="38100" dist="38100" dir="2700000" algn="tl">
                    <a:srgbClr val="FFFFFF"/>
                  </a:outerShdw>
                </a:effectLst>
              </a:rPr>
              <a:t>nd</a:t>
            </a:r>
            <a:r>
              <a:rPr lang="en-US" sz="2100" b="1" dirty="0">
                <a:solidFill>
                  <a:schemeClr val="accent2"/>
                </a:solidFill>
                <a:effectLst>
                  <a:outerShdw blurRad="38100" dist="38100" dir="2700000" algn="tl">
                    <a:srgbClr val="FFFFFF"/>
                  </a:outerShdw>
                </a:effectLst>
              </a:rPr>
              <a:t> cohort year</a:t>
            </a:r>
          </a:p>
          <a:p>
            <a:pPr lvl="2" eaLnBrk="1" fontAlgn="auto" hangingPunct="1">
              <a:lnSpc>
                <a:spcPct val="90000"/>
              </a:lnSpc>
              <a:spcAft>
                <a:spcPts val="0"/>
              </a:spcAft>
              <a:buFont typeface="Wingdings 3" charset="2"/>
              <a:buChar char=""/>
              <a:defRPr/>
            </a:pPr>
            <a:r>
              <a:rPr lang="en-US" sz="2100" b="1" dirty="0">
                <a:solidFill>
                  <a:schemeClr val="accent2"/>
                </a:solidFill>
                <a:effectLst>
                  <a:outerShdw blurRad="38100" dist="38100" dir="2700000" algn="tl">
                    <a:srgbClr val="FFFFFF"/>
                  </a:outerShdw>
                </a:effectLst>
              </a:rPr>
              <a:t>Grade 11 = 3</a:t>
            </a:r>
            <a:r>
              <a:rPr lang="en-US" sz="2100" b="1" baseline="30000" dirty="0">
                <a:solidFill>
                  <a:schemeClr val="accent2"/>
                </a:solidFill>
                <a:effectLst>
                  <a:outerShdw blurRad="38100" dist="38100" dir="2700000" algn="tl">
                    <a:srgbClr val="FFFFFF"/>
                  </a:outerShdw>
                </a:effectLst>
              </a:rPr>
              <a:t>rd</a:t>
            </a:r>
            <a:r>
              <a:rPr lang="en-US" sz="2100" b="1" dirty="0">
                <a:solidFill>
                  <a:schemeClr val="accent2"/>
                </a:solidFill>
                <a:effectLst>
                  <a:outerShdw blurRad="38100" dist="38100" dir="2700000" algn="tl">
                    <a:srgbClr val="FFFFFF"/>
                  </a:outerShdw>
                </a:effectLst>
              </a:rPr>
              <a:t> cohort year</a:t>
            </a:r>
          </a:p>
          <a:p>
            <a:pPr lvl="2" eaLnBrk="1" fontAlgn="auto" hangingPunct="1">
              <a:lnSpc>
                <a:spcPct val="90000"/>
              </a:lnSpc>
              <a:spcAft>
                <a:spcPts val="0"/>
              </a:spcAft>
              <a:buFont typeface="Wingdings 3" charset="2"/>
              <a:buChar char=""/>
              <a:defRPr/>
            </a:pPr>
            <a:r>
              <a:rPr lang="en-US" sz="2100" b="1" dirty="0">
                <a:solidFill>
                  <a:schemeClr val="accent2"/>
                </a:solidFill>
                <a:effectLst>
                  <a:outerShdw blurRad="38100" dist="38100" dir="2700000" algn="tl">
                    <a:srgbClr val="FFFFFF"/>
                  </a:outerShdw>
                </a:effectLst>
              </a:rPr>
              <a:t>Grade 12 = 4</a:t>
            </a:r>
            <a:r>
              <a:rPr lang="en-US" sz="2100" b="1" baseline="30000" dirty="0">
                <a:solidFill>
                  <a:schemeClr val="accent2"/>
                </a:solidFill>
                <a:effectLst>
                  <a:outerShdw blurRad="38100" dist="38100" dir="2700000" algn="tl">
                    <a:srgbClr val="FFFFFF"/>
                  </a:outerShdw>
                </a:effectLst>
              </a:rPr>
              <a:t>th</a:t>
            </a:r>
            <a:r>
              <a:rPr lang="en-US" sz="2100" b="1" dirty="0">
                <a:solidFill>
                  <a:schemeClr val="accent2"/>
                </a:solidFill>
                <a:effectLst>
                  <a:outerShdw blurRad="38100" dist="38100" dir="2700000" algn="tl">
                    <a:srgbClr val="FFFFFF"/>
                  </a:outerShdw>
                </a:effectLst>
              </a:rPr>
              <a:t> cohort year</a:t>
            </a:r>
          </a:p>
          <a:p>
            <a:pPr lvl="2" eaLnBrk="1" fontAlgn="auto" hangingPunct="1">
              <a:lnSpc>
                <a:spcPct val="90000"/>
              </a:lnSpc>
              <a:spcAft>
                <a:spcPts val="0"/>
              </a:spcAft>
              <a:buFont typeface="Wingdings 3" charset="2"/>
              <a:buChar char=""/>
              <a:defRPr/>
            </a:pPr>
            <a:r>
              <a:rPr lang="en-US" sz="2100" b="1" dirty="0">
                <a:solidFill>
                  <a:schemeClr val="accent2"/>
                </a:solidFill>
                <a:effectLst>
                  <a:outerShdw blurRad="38100" dist="38100" dir="2700000" algn="tl">
                    <a:srgbClr val="FFFFFF"/>
                  </a:outerShdw>
                </a:effectLst>
              </a:rPr>
              <a:t>Then, at least five </a:t>
            </a:r>
            <a:r>
              <a:rPr lang="en-US" sz="2200" b="1" u="sng" dirty="0">
                <a:solidFill>
                  <a:schemeClr val="accent2"/>
                </a:solidFill>
                <a:effectLst>
                  <a:outerShdw blurRad="38100" dist="38100" dir="2700000" algn="tl">
                    <a:srgbClr val="FFFFFF"/>
                  </a:outerShdw>
                </a:effectLst>
              </a:rPr>
              <a:t>(5)</a:t>
            </a:r>
            <a:r>
              <a:rPr lang="en-US" sz="2200" b="1" dirty="0">
                <a:solidFill>
                  <a:schemeClr val="tx1">
                    <a:lumMod val="75000"/>
                    <a:lumOff val="25000"/>
                  </a:schemeClr>
                </a:solidFill>
              </a:rPr>
              <a:t> </a:t>
            </a:r>
            <a:r>
              <a:rPr lang="en-US" sz="2200" dirty="0">
                <a:solidFill>
                  <a:schemeClr val="tx1">
                    <a:lumMod val="75000"/>
                    <a:lumOff val="25000"/>
                  </a:schemeClr>
                </a:solidFill>
              </a:rPr>
              <a:t>credits must be earned to be considered a sophomore.</a:t>
            </a:r>
          </a:p>
          <a:p>
            <a:pPr lvl="2" eaLnBrk="1" fontAlgn="auto" hangingPunct="1">
              <a:lnSpc>
                <a:spcPct val="90000"/>
              </a:lnSpc>
              <a:spcAft>
                <a:spcPts val="0"/>
              </a:spcAft>
              <a:buFont typeface="Wingdings 3" charset="2"/>
              <a:buChar char=""/>
              <a:defRPr/>
            </a:pPr>
            <a:r>
              <a:rPr lang="en-US" sz="2000" b="1" dirty="0">
                <a:solidFill>
                  <a:schemeClr val="tx1">
                    <a:lumMod val="75000"/>
                    <a:lumOff val="25000"/>
                  </a:schemeClr>
                </a:solidFill>
              </a:rPr>
              <a:t>Eleven (11) </a:t>
            </a:r>
            <a:r>
              <a:rPr lang="en-US" sz="2000" dirty="0">
                <a:solidFill>
                  <a:schemeClr val="tx1">
                    <a:lumMod val="75000"/>
                    <a:lumOff val="25000"/>
                  </a:schemeClr>
                </a:solidFill>
              </a:rPr>
              <a:t>credits must be earned to be a junior.</a:t>
            </a:r>
          </a:p>
          <a:p>
            <a:pPr lvl="2" eaLnBrk="1" fontAlgn="auto" hangingPunct="1">
              <a:lnSpc>
                <a:spcPct val="90000"/>
              </a:lnSpc>
              <a:spcAft>
                <a:spcPts val="0"/>
              </a:spcAft>
              <a:buFont typeface="Wingdings 3" charset="2"/>
              <a:buChar char=""/>
              <a:defRPr/>
            </a:pPr>
            <a:r>
              <a:rPr lang="en-US" sz="2000" b="1" dirty="0">
                <a:solidFill>
                  <a:schemeClr val="tx1">
                    <a:lumMod val="75000"/>
                    <a:lumOff val="25000"/>
                  </a:schemeClr>
                </a:solidFill>
              </a:rPr>
              <a:t>Seventeen (17) </a:t>
            </a:r>
            <a:r>
              <a:rPr lang="en-US" sz="2000" dirty="0">
                <a:solidFill>
                  <a:schemeClr val="tx1">
                    <a:lumMod val="75000"/>
                    <a:lumOff val="25000"/>
                  </a:schemeClr>
                </a:solidFill>
              </a:rPr>
              <a:t>credits must be earned to be a Senior.</a:t>
            </a:r>
          </a:p>
          <a:p>
            <a:pPr eaLnBrk="1" fontAlgn="auto" hangingPunct="1">
              <a:lnSpc>
                <a:spcPct val="90000"/>
              </a:lnSpc>
              <a:spcAft>
                <a:spcPts val="0"/>
              </a:spcAft>
              <a:buFont typeface="Wingdings 3" charset="2"/>
              <a:buChar char=""/>
              <a:defRPr/>
            </a:pPr>
            <a:r>
              <a:rPr lang="en-US" sz="2500" dirty="0">
                <a:solidFill>
                  <a:schemeClr val="tx1">
                    <a:lumMod val="75000"/>
                    <a:lumOff val="25000"/>
                  </a:schemeClr>
                </a:solidFill>
              </a:rPr>
              <a:t>Pass all courses….The transcript includes grades and credits earned for first semester of this school year.  </a:t>
            </a:r>
          </a:p>
          <a:p>
            <a:pPr eaLnBrk="1" fontAlgn="auto" hangingPunct="1">
              <a:lnSpc>
                <a:spcPct val="90000"/>
              </a:lnSpc>
              <a:spcAft>
                <a:spcPts val="0"/>
              </a:spcAft>
              <a:buFont typeface="Wingdings 3" charset="2"/>
              <a:buChar char=""/>
              <a:defRPr/>
            </a:pPr>
            <a:r>
              <a:rPr lang="en-US" sz="2500" b="1" dirty="0">
                <a:solidFill>
                  <a:schemeClr val="accent2"/>
                </a:solidFill>
                <a:effectLst>
                  <a:outerShdw blurRad="38100" dist="38100" dir="2700000" algn="tl">
                    <a:srgbClr val="FFFFFF"/>
                  </a:outerShdw>
                </a:effectLst>
              </a:rPr>
              <a:t>All grades count toward the overall GPA (Grade Point Average) and earning credits for graduation! </a:t>
            </a:r>
          </a:p>
          <a:p>
            <a:pPr eaLnBrk="1" fontAlgn="auto" hangingPunct="1">
              <a:lnSpc>
                <a:spcPct val="90000"/>
              </a:lnSpc>
              <a:spcAft>
                <a:spcPts val="0"/>
              </a:spcAft>
              <a:buFont typeface="Wingdings 3" charset="2"/>
              <a:buChar char=""/>
              <a:defRPr/>
            </a:pPr>
            <a:r>
              <a:rPr lang="en-US" sz="2500" b="1" dirty="0">
                <a:solidFill>
                  <a:schemeClr val="accent2"/>
                </a:solidFill>
                <a:effectLst>
                  <a:outerShdw blurRad="38100" dist="38100" dir="2700000" algn="tl">
                    <a:srgbClr val="FFFFFF"/>
                  </a:outerShdw>
                </a:effectLst>
              </a:rPr>
              <a:t>All academic courses and grades count for the HOPE eligible grade point average. </a:t>
            </a:r>
          </a:p>
          <a:p>
            <a:pPr eaLnBrk="1" fontAlgn="auto" hangingPunct="1">
              <a:lnSpc>
                <a:spcPct val="90000"/>
              </a:lnSpc>
              <a:spcAft>
                <a:spcPts val="0"/>
              </a:spcAft>
              <a:buFont typeface="Wingdings 3" charset="2"/>
              <a:buChar char=""/>
              <a:defRPr/>
            </a:pPr>
            <a:endParaRPr lang="en-US" dirty="0">
              <a:solidFill>
                <a:schemeClr val="accent2"/>
              </a:solidFill>
              <a:effectLst>
                <a:outerShdw blurRad="38100" dist="38100" dir="2700000" algn="tl">
                  <a:srgbClr val="FFFFFF"/>
                </a:outerShdw>
              </a:effectLst>
            </a:endParaRPr>
          </a:p>
          <a:p>
            <a:pPr eaLnBrk="1" fontAlgn="auto" hangingPunct="1">
              <a:lnSpc>
                <a:spcPct val="90000"/>
              </a:lnSpc>
              <a:spcAft>
                <a:spcPts val="0"/>
              </a:spcAft>
              <a:buFont typeface="Wingdings 3" charset="2"/>
              <a:buChar char=""/>
              <a:defRPr/>
            </a:pPr>
            <a:endParaRPr lang="en-US" sz="2900" dirty="0">
              <a:solidFill>
                <a:schemeClr val="tx1">
                  <a:lumMod val="75000"/>
                  <a:lumOff val="2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C55BE6DC-2C09-4CDD-80D0-8D1DF41641C4}"/>
              </a:ext>
            </a:extLst>
          </p:cNvPr>
          <p:cNvSpPr>
            <a:spLocks noGrp="1" noChangeArrowheads="1"/>
          </p:cNvSpPr>
          <p:nvPr>
            <p:ph type="title"/>
          </p:nvPr>
        </p:nvSpPr>
        <p:spPr>
          <a:xfrm>
            <a:off x="1295400" y="623888"/>
            <a:ext cx="7239000" cy="1281112"/>
          </a:xfrm>
        </p:spPr>
        <p:txBody>
          <a:bodyPr rtlCol="0">
            <a:normAutofit fontScale="90000"/>
          </a:bodyPr>
          <a:lstStyle/>
          <a:p>
            <a:pPr eaLnBrk="1" fontAlgn="auto" hangingPunct="1">
              <a:spcAft>
                <a:spcPts val="0"/>
              </a:spcAft>
              <a:defRPr/>
            </a:pPr>
            <a:r>
              <a:rPr lang="en-US" sz="2800" dirty="0">
                <a:solidFill>
                  <a:schemeClr val="hlink"/>
                </a:solidFill>
              </a:rPr>
              <a:t>Career Decisions</a:t>
            </a:r>
            <a:br>
              <a:rPr lang="en-US" sz="2800" dirty="0">
                <a:solidFill>
                  <a:schemeClr val="hlink"/>
                </a:solidFill>
              </a:rPr>
            </a:br>
            <a:r>
              <a:rPr lang="en-US" sz="2800" dirty="0">
                <a:solidFill>
                  <a:schemeClr val="tx1">
                    <a:lumMod val="85000"/>
                    <a:lumOff val="15000"/>
                  </a:schemeClr>
                </a:solidFill>
              </a:rPr>
              <a:t>As courses are considered during the advisement and course request process, students need to ask themselves:</a:t>
            </a:r>
          </a:p>
        </p:txBody>
      </p:sp>
      <p:sp>
        <p:nvSpPr>
          <p:cNvPr id="157699" name="Rectangle 3">
            <a:extLst>
              <a:ext uri="{FF2B5EF4-FFF2-40B4-BE49-F238E27FC236}">
                <a16:creationId xmlns:a16="http://schemas.microsoft.com/office/drawing/2014/main" id="{45E5FA86-B683-4507-B86F-DC51257CD4FB}"/>
              </a:ext>
            </a:extLst>
          </p:cNvPr>
          <p:cNvSpPr>
            <a:spLocks noGrp="1" noChangeArrowheads="1"/>
          </p:cNvSpPr>
          <p:nvPr>
            <p:ph type="subTitle" idx="4294967295"/>
          </p:nvPr>
        </p:nvSpPr>
        <p:spPr>
          <a:xfrm>
            <a:off x="2209800" y="2667000"/>
            <a:ext cx="6934200" cy="3276600"/>
          </a:xfrm>
        </p:spPr>
        <p:txBody>
          <a:bodyPr rtlCol="0">
            <a:normAutofit fontScale="70000" lnSpcReduction="20000"/>
          </a:bodyPr>
          <a:lstStyle/>
          <a:p>
            <a:pPr marL="0" indent="0" eaLnBrk="1" fontAlgn="auto" hangingPunct="1">
              <a:lnSpc>
                <a:spcPct val="110000"/>
              </a:lnSpc>
              <a:spcAft>
                <a:spcPts val="0"/>
              </a:spcAft>
              <a:buFont typeface="Wingdings 3" charset="2"/>
              <a:buChar char=""/>
              <a:defRPr/>
            </a:pPr>
            <a:r>
              <a:rPr lang="en-US" sz="2200" dirty="0">
                <a:solidFill>
                  <a:schemeClr val="tx1">
                    <a:lumMod val="75000"/>
                    <a:lumOff val="25000"/>
                  </a:schemeClr>
                </a:solidFill>
              </a:rPr>
              <a:t>What are the courses that I have </a:t>
            </a:r>
            <a:r>
              <a:rPr lang="en-US" sz="2200" b="1" dirty="0">
                <a:solidFill>
                  <a:schemeClr val="accent2"/>
                </a:solidFill>
                <a:effectLst>
                  <a:outerShdw blurRad="38100" dist="38100" dir="2700000" algn="tl">
                    <a:srgbClr val="FFFFFF"/>
                  </a:outerShdw>
                </a:effectLst>
              </a:rPr>
              <a:t>successfully</a:t>
            </a:r>
          </a:p>
          <a:p>
            <a:pPr marL="0" indent="0" eaLnBrk="1" fontAlgn="auto" hangingPunct="1">
              <a:lnSpc>
                <a:spcPct val="110000"/>
              </a:lnSpc>
              <a:spcAft>
                <a:spcPts val="0"/>
              </a:spcAft>
              <a:buFont typeface="Wingdings 3" charset="2"/>
              <a:buNone/>
              <a:defRPr/>
            </a:pPr>
            <a:r>
              <a:rPr lang="en-US" sz="2200" dirty="0">
                <a:solidFill>
                  <a:schemeClr val="accent2"/>
                </a:solidFill>
                <a:effectLst>
                  <a:outerShdw blurRad="38100" dist="38100" dir="2700000" algn="tl">
                    <a:srgbClr val="FFFFFF"/>
                  </a:outerShdw>
                </a:effectLst>
              </a:rPr>
              <a:t> </a:t>
            </a:r>
            <a:r>
              <a:rPr lang="en-US" sz="2200" dirty="0">
                <a:solidFill>
                  <a:schemeClr val="tx1">
                    <a:lumMod val="75000"/>
                    <a:lumOff val="25000"/>
                  </a:schemeClr>
                </a:solidFill>
              </a:rPr>
              <a:t>completed during my first semester? </a:t>
            </a:r>
          </a:p>
          <a:p>
            <a:pPr marL="0" indent="0" eaLnBrk="1" fontAlgn="auto" hangingPunct="1">
              <a:lnSpc>
                <a:spcPct val="110000"/>
              </a:lnSpc>
              <a:spcAft>
                <a:spcPts val="0"/>
              </a:spcAft>
              <a:buFont typeface="Wingdings 3" charset="2"/>
              <a:buChar char=""/>
              <a:defRPr/>
            </a:pPr>
            <a:r>
              <a:rPr lang="en-US" sz="2200" dirty="0">
                <a:solidFill>
                  <a:schemeClr val="tx1">
                    <a:lumMod val="75000"/>
                    <a:lumOff val="25000"/>
                  </a:schemeClr>
                </a:solidFill>
              </a:rPr>
              <a:t>What kinds of classes really interest me?</a:t>
            </a:r>
          </a:p>
          <a:p>
            <a:pPr marL="0" indent="0" eaLnBrk="1" fontAlgn="auto" hangingPunct="1">
              <a:lnSpc>
                <a:spcPct val="110000"/>
              </a:lnSpc>
              <a:spcAft>
                <a:spcPts val="0"/>
              </a:spcAft>
              <a:buFont typeface="Wingdings 3" charset="2"/>
              <a:buChar char=""/>
              <a:defRPr/>
            </a:pPr>
            <a:r>
              <a:rPr lang="en-US" sz="2200" dirty="0">
                <a:solidFill>
                  <a:schemeClr val="tx1">
                    <a:lumMod val="75000"/>
                    <a:lumOff val="25000"/>
                  </a:schemeClr>
                </a:solidFill>
              </a:rPr>
              <a:t> Do I see in my future differently than I did during advisement last year:</a:t>
            </a:r>
          </a:p>
          <a:p>
            <a:pPr marL="457200" lvl="1" indent="0" eaLnBrk="1" fontAlgn="auto" hangingPunct="1">
              <a:lnSpc>
                <a:spcPct val="110000"/>
              </a:lnSpc>
              <a:spcAft>
                <a:spcPts val="0"/>
              </a:spcAft>
              <a:buFont typeface="Wingdings" panose="05000000000000000000" pitchFamily="2" charset="2"/>
              <a:buNone/>
              <a:defRPr/>
            </a:pPr>
            <a:r>
              <a:rPr lang="en-US" sz="2200" dirty="0">
                <a:solidFill>
                  <a:schemeClr val="tx1">
                    <a:lumMod val="75000"/>
                    <a:lumOff val="25000"/>
                  </a:schemeClr>
                </a:solidFill>
              </a:rPr>
              <a:t> technical college</a:t>
            </a:r>
          </a:p>
          <a:p>
            <a:pPr marL="457200" lvl="1" indent="0" eaLnBrk="1" fontAlgn="auto" hangingPunct="1">
              <a:lnSpc>
                <a:spcPct val="110000"/>
              </a:lnSpc>
              <a:spcAft>
                <a:spcPts val="0"/>
              </a:spcAft>
              <a:buFont typeface="Wingdings" panose="05000000000000000000" pitchFamily="2" charset="2"/>
              <a:buNone/>
              <a:defRPr/>
            </a:pPr>
            <a:r>
              <a:rPr lang="en-US" sz="2200" dirty="0">
                <a:solidFill>
                  <a:schemeClr val="tx1">
                    <a:lumMod val="75000"/>
                    <a:lumOff val="25000"/>
                  </a:schemeClr>
                </a:solidFill>
              </a:rPr>
              <a:t> college/university</a:t>
            </a:r>
          </a:p>
          <a:p>
            <a:pPr marL="457200" lvl="1" indent="0" eaLnBrk="1" fontAlgn="auto" hangingPunct="1">
              <a:lnSpc>
                <a:spcPct val="110000"/>
              </a:lnSpc>
              <a:spcAft>
                <a:spcPts val="0"/>
              </a:spcAft>
              <a:buFont typeface="Wingdings" panose="05000000000000000000" pitchFamily="2" charset="2"/>
              <a:buNone/>
              <a:defRPr/>
            </a:pPr>
            <a:r>
              <a:rPr lang="en-US" sz="2200" dirty="0">
                <a:solidFill>
                  <a:schemeClr val="tx1">
                    <a:lumMod val="75000"/>
                    <a:lumOff val="25000"/>
                  </a:schemeClr>
                </a:solidFill>
              </a:rPr>
              <a:t> military</a:t>
            </a:r>
          </a:p>
          <a:p>
            <a:pPr marL="457200" lvl="1" indent="0" eaLnBrk="1" fontAlgn="auto" hangingPunct="1">
              <a:lnSpc>
                <a:spcPct val="110000"/>
              </a:lnSpc>
              <a:spcAft>
                <a:spcPts val="0"/>
              </a:spcAft>
              <a:buFont typeface="Wingdings" panose="05000000000000000000" pitchFamily="2" charset="2"/>
              <a:buNone/>
              <a:defRPr/>
            </a:pPr>
            <a:r>
              <a:rPr lang="en-US" sz="2200" dirty="0">
                <a:solidFill>
                  <a:schemeClr val="tx1">
                    <a:lumMod val="75000"/>
                    <a:lumOff val="25000"/>
                  </a:schemeClr>
                </a:solidFill>
              </a:rPr>
              <a:t> work</a:t>
            </a:r>
          </a:p>
          <a:p>
            <a:pPr marL="457200" lvl="1" indent="0" eaLnBrk="1" fontAlgn="auto" hangingPunct="1">
              <a:lnSpc>
                <a:spcPct val="110000"/>
              </a:lnSpc>
              <a:spcAft>
                <a:spcPts val="0"/>
              </a:spcAft>
              <a:buFont typeface="Wingdings" panose="05000000000000000000" pitchFamily="2" charset="2"/>
              <a:buNone/>
              <a:defRPr/>
            </a:pPr>
            <a:r>
              <a:rPr lang="en-US" sz="2200" dirty="0">
                <a:solidFill>
                  <a:schemeClr val="tx1">
                    <a:lumMod val="75000"/>
                    <a:lumOff val="25000"/>
                  </a:schemeClr>
                </a:solidFill>
              </a:rPr>
              <a:t> other</a:t>
            </a:r>
          </a:p>
          <a:p>
            <a:pPr marL="0" indent="0" eaLnBrk="1" fontAlgn="auto" hangingPunct="1">
              <a:lnSpc>
                <a:spcPct val="80000"/>
              </a:lnSpc>
              <a:spcAft>
                <a:spcPts val="0"/>
              </a:spcAft>
              <a:buFont typeface="Wingdings 3" charset="2"/>
              <a:buChar char=""/>
              <a:defRPr/>
            </a:pPr>
            <a:endParaRPr lang="en-US" sz="2200" dirty="0">
              <a:solidFill>
                <a:schemeClr val="tx1">
                  <a:lumMod val="75000"/>
                  <a:lumOff val="25000"/>
                </a:schemeClr>
              </a:solidFill>
            </a:endParaRPr>
          </a:p>
        </p:txBody>
      </p:sp>
      <p:pic>
        <p:nvPicPr>
          <p:cNvPr id="86020" name="Picture 7" descr="MPj04034620000[1]">
            <a:extLst>
              <a:ext uri="{FF2B5EF4-FFF2-40B4-BE49-F238E27FC236}">
                <a16:creationId xmlns:a16="http://schemas.microsoft.com/office/drawing/2014/main" id="{736D6736-4490-4B68-BEBA-72554675F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905000"/>
            <a:ext cx="1666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8" descr="MPj04385490000[1]">
            <a:extLst>
              <a:ext uri="{FF2B5EF4-FFF2-40B4-BE49-F238E27FC236}">
                <a16:creationId xmlns:a16="http://schemas.microsoft.com/office/drawing/2014/main" id="{5DA5CF9E-2757-4F73-9134-9CDD9F469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8194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9" descr="MPj04437500000[1]">
            <a:extLst>
              <a:ext uri="{FF2B5EF4-FFF2-40B4-BE49-F238E27FC236}">
                <a16:creationId xmlns:a16="http://schemas.microsoft.com/office/drawing/2014/main" id="{5D12B0EF-2FC1-475E-8149-E37E2C16A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0292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0" descr="MPj04224740000[1]">
            <a:extLst>
              <a:ext uri="{FF2B5EF4-FFF2-40B4-BE49-F238E27FC236}">
                <a16:creationId xmlns:a16="http://schemas.microsoft.com/office/drawing/2014/main" id="{C25A8D51-CAB4-4DD9-B221-E45A48A6B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724400"/>
            <a:ext cx="15763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6">
            <a:extLst>
              <a:ext uri="{FF2B5EF4-FFF2-40B4-BE49-F238E27FC236}">
                <a16:creationId xmlns:a16="http://schemas.microsoft.com/office/drawing/2014/main" id="{40C74BA5-4A51-43F9-BC33-14CC90DC5A56}"/>
              </a:ext>
            </a:extLst>
          </p:cNvPr>
          <p:cNvSpPr>
            <a:spLocks noGrp="1"/>
          </p:cNvSpPr>
          <p:nvPr>
            <p:ph type="title" idx="4294967295"/>
          </p:nvPr>
        </p:nvSpPr>
        <p:spPr>
          <a:xfrm>
            <a:off x="2057400" y="277813"/>
            <a:ext cx="6172200" cy="1139825"/>
          </a:xfrm>
        </p:spPr>
        <p:txBody>
          <a:bodyPr/>
          <a:lstStyle/>
          <a:p>
            <a:pPr eaLnBrk="1" hangingPunct="1"/>
            <a:r>
              <a:rPr lang="en-US" altLang="en-US" sz="4800">
                <a:solidFill>
                  <a:srgbClr val="CC0000"/>
                </a:solidFill>
                <a:latin typeface="You're Gone" pitchFamily="2" charset="0"/>
              </a:rPr>
              <a:t>Career Pathway</a:t>
            </a:r>
            <a:endParaRPr lang="en-US" altLang="en-US" sz="5400">
              <a:solidFill>
                <a:srgbClr val="CC0000"/>
              </a:solidFill>
              <a:latin typeface="You're Gone" pitchFamily="2" charset="0"/>
            </a:endParaRPr>
          </a:p>
        </p:txBody>
      </p:sp>
      <p:sp>
        <p:nvSpPr>
          <p:cNvPr id="87043" name="Content Placeholder 13">
            <a:extLst>
              <a:ext uri="{FF2B5EF4-FFF2-40B4-BE49-F238E27FC236}">
                <a16:creationId xmlns:a16="http://schemas.microsoft.com/office/drawing/2014/main" id="{A212D6AA-EF50-4254-AE87-353F65710A71}"/>
              </a:ext>
            </a:extLst>
          </p:cNvPr>
          <p:cNvSpPr>
            <a:spLocks noGrp="1"/>
          </p:cNvSpPr>
          <p:nvPr>
            <p:ph sz="half" idx="4294967295"/>
          </p:nvPr>
        </p:nvSpPr>
        <p:spPr>
          <a:xfrm>
            <a:off x="1219200" y="1328738"/>
            <a:ext cx="7010400" cy="5364162"/>
          </a:xfrm>
        </p:spPr>
        <p:txBody>
          <a:bodyPr/>
          <a:lstStyle/>
          <a:p>
            <a:pPr eaLnBrk="1" hangingPunct="1"/>
            <a:r>
              <a:rPr lang="en-US" altLang="en-US" b="1">
                <a:solidFill>
                  <a:schemeClr val="tx1"/>
                </a:solidFill>
              </a:rPr>
              <a:t>By now you should be more familiar with an Area of Focus or Career Pathway that you wish to complete.  There are 4 areas of focus:</a:t>
            </a:r>
          </a:p>
          <a:p>
            <a:pPr lvl="1" eaLnBrk="1" hangingPunct="1"/>
            <a:r>
              <a:rPr lang="en-US" altLang="en-US" sz="1800" b="1">
                <a:solidFill>
                  <a:schemeClr val="tx1"/>
                </a:solidFill>
              </a:rPr>
              <a:t>CTAE</a:t>
            </a:r>
          </a:p>
          <a:p>
            <a:pPr lvl="1" eaLnBrk="1" hangingPunct="1"/>
            <a:r>
              <a:rPr lang="en-US" altLang="en-US" sz="1800" b="1">
                <a:solidFill>
                  <a:schemeClr val="tx1"/>
                </a:solidFill>
              </a:rPr>
              <a:t>Fine Arts</a:t>
            </a:r>
          </a:p>
          <a:p>
            <a:pPr lvl="1" eaLnBrk="1" hangingPunct="1"/>
            <a:r>
              <a:rPr lang="en-US" altLang="en-US" sz="1800" b="1">
                <a:solidFill>
                  <a:schemeClr val="tx1"/>
                </a:solidFill>
              </a:rPr>
              <a:t>World Language</a:t>
            </a:r>
          </a:p>
          <a:p>
            <a:pPr lvl="1" eaLnBrk="1" hangingPunct="1"/>
            <a:r>
              <a:rPr lang="en-US" altLang="en-US" sz="1800" b="1">
                <a:solidFill>
                  <a:schemeClr val="tx1"/>
                </a:solidFill>
              </a:rPr>
              <a:t>Advanced Academics-This pathway has been added as another option for you to consider.</a:t>
            </a:r>
          </a:p>
        </p:txBody>
      </p:sp>
      <p:sp>
        <p:nvSpPr>
          <p:cNvPr id="87044" name="Text Box 7">
            <a:extLst>
              <a:ext uri="{FF2B5EF4-FFF2-40B4-BE49-F238E27FC236}">
                <a16:creationId xmlns:a16="http://schemas.microsoft.com/office/drawing/2014/main" id="{37291424-0CA0-4278-BF06-4509BB7898E0}"/>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33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DC8FB8-5CFC-46C4-9B89-1200D180A72A}"/>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47" name="Title 6">
            <a:extLst>
              <a:ext uri="{FF2B5EF4-FFF2-40B4-BE49-F238E27FC236}">
                <a16:creationId xmlns:a16="http://schemas.microsoft.com/office/drawing/2014/main" id="{9FF89A33-B875-4FC6-B9AA-A5BD934C3278}"/>
              </a:ext>
            </a:extLst>
          </p:cNvPr>
          <p:cNvSpPr>
            <a:spLocks noGrp="1"/>
          </p:cNvSpPr>
          <p:nvPr>
            <p:ph type="title" idx="4294967295"/>
          </p:nvPr>
        </p:nvSpPr>
        <p:spPr>
          <a:xfrm>
            <a:off x="152400" y="274638"/>
            <a:ext cx="8991600" cy="1143000"/>
          </a:xfrm>
        </p:spPr>
        <p:txBody>
          <a:bodyPr rtlCol="0">
            <a:normAutofit/>
          </a:bodyPr>
          <a:lstStyle/>
          <a:p>
            <a:pPr eaLnBrk="1" fontAlgn="auto" hangingPunct="1">
              <a:spcAft>
                <a:spcPts val="0"/>
              </a:spcAft>
              <a:defRPr/>
            </a:pPr>
            <a:r>
              <a:rPr lang="en-US" sz="4800" dirty="0">
                <a:solidFill>
                  <a:schemeClr val="tx1"/>
                </a:solidFill>
                <a:effectLst>
                  <a:outerShdw blurRad="38100" dist="38100" dir="2700000" algn="tl">
                    <a:srgbClr val="000000">
                      <a:alpha val="43137"/>
                    </a:srgbClr>
                  </a:outerShdw>
                </a:effectLst>
                <a:latin typeface="Verdana" pitchFamily="34" charset="0"/>
              </a:rPr>
              <a:t>Athletic Eligibility</a:t>
            </a:r>
            <a:endParaRPr lang="en-US" sz="5400" dirty="0">
              <a:solidFill>
                <a:schemeClr val="tx1"/>
              </a:solidFill>
              <a:effectLst>
                <a:outerShdw blurRad="38100" dist="38100" dir="2700000" algn="tl">
                  <a:srgbClr val="000000">
                    <a:alpha val="43137"/>
                  </a:srgbClr>
                </a:outerShdw>
              </a:effectLst>
              <a:latin typeface="Verdana" pitchFamily="34" charset="0"/>
            </a:endParaRPr>
          </a:p>
        </p:txBody>
      </p:sp>
      <p:sp>
        <p:nvSpPr>
          <p:cNvPr id="89092" name="Content Placeholder 13">
            <a:extLst>
              <a:ext uri="{FF2B5EF4-FFF2-40B4-BE49-F238E27FC236}">
                <a16:creationId xmlns:a16="http://schemas.microsoft.com/office/drawing/2014/main" id="{CA25CE45-9C52-452C-8E82-99D2A11EA7FD}"/>
              </a:ext>
            </a:extLst>
          </p:cNvPr>
          <p:cNvSpPr>
            <a:spLocks noGrp="1"/>
          </p:cNvSpPr>
          <p:nvPr>
            <p:ph sz="half" idx="4294967295"/>
          </p:nvPr>
        </p:nvSpPr>
        <p:spPr>
          <a:xfrm>
            <a:off x="1447800" y="1600200"/>
            <a:ext cx="7696200" cy="4525963"/>
          </a:xfrm>
        </p:spPr>
        <p:txBody>
          <a:bodyPr/>
          <a:lstStyle/>
          <a:p>
            <a:pPr eaLnBrk="1" hangingPunct="1">
              <a:lnSpc>
                <a:spcPct val="90000"/>
              </a:lnSpc>
            </a:pPr>
            <a:r>
              <a:rPr lang="en-US" altLang="en-US" sz="2000"/>
              <a:t>Georgia Student High School Athletic Association Eligibility</a:t>
            </a:r>
          </a:p>
          <a:p>
            <a:pPr eaLnBrk="1" hangingPunct="1">
              <a:lnSpc>
                <a:spcPct val="90000"/>
              </a:lnSpc>
            </a:pPr>
            <a:r>
              <a:rPr lang="en-US" altLang="en-US" sz="2000"/>
              <a:t>Students must be on track in the senior year, 17 credits earned. </a:t>
            </a:r>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r>
              <a:rPr lang="en-US" altLang="en-US" sz="2000"/>
              <a:t>NCAA Information-two links: </a:t>
            </a:r>
          </a:p>
          <a:p>
            <a:pPr eaLnBrk="1" hangingPunct="1">
              <a:buFontTx/>
              <a:buNone/>
            </a:pPr>
            <a:endParaRPr lang="en-US" altLang="en-US" sz="2000" b="1"/>
          </a:p>
        </p:txBody>
      </p:sp>
      <p:sp>
        <p:nvSpPr>
          <p:cNvPr id="89093" name="Rectangle 1">
            <a:extLst>
              <a:ext uri="{FF2B5EF4-FFF2-40B4-BE49-F238E27FC236}">
                <a16:creationId xmlns:a16="http://schemas.microsoft.com/office/drawing/2014/main" id="{6D38E9E6-35A1-4723-B993-7707352FD1AE}"/>
              </a:ext>
            </a:extLst>
          </p:cNvPr>
          <p:cNvSpPr>
            <a:spLocks noChangeArrowheads="1"/>
          </p:cNvSpPr>
          <p:nvPr/>
        </p:nvSpPr>
        <p:spPr bwMode="auto">
          <a:xfrm>
            <a:off x="2292350" y="3244850"/>
            <a:ext cx="455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hlinkClick r:id="rId3"/>
              </a:rPr>
              <a:t>https://www.paulding.k12.ga.us/Page/678</a:t>
            </a:r>
            <a:r>
              <a:rPr lang="en-US" altLang="en-US">
                <a:solidFill>
                  <a:schemeClr val="tx1"/>
                </a:solidFill>
                <a:latin typeface="Arial" panose="020B0604020202020204" pitchFamily="34" charset="0"/>
              </a:rPr>
              <a:t> </a:t>
            </a:r>
          </a:p>
        </p:txBody>
      </p:sp>
      <p:pic>
        <p:nvPicPr>
          <p:cNvPr id="89094" name="Picture 2">
            <a:extLst>
              <a:ext uri="{FF2B5EF4-FFF2-40B4-BE49-F238E27FC236}">
                <a16:creationId xmlns:a16="http://schemas.microsoft.com/office/drawing/2014/main" id="{194B3106-82E4-47D6-97CB-0CF1B893FF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65550"/>
            <a:ext cx="3886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3">
            <a:extLst>
              <a:ext uri="{FF2B5EF4-FFF2-40B4-BE49-F238E27FC236}">
                <a16:creationId xmlns:a16="http://schemas.microsoft.com/office/drawing/2014/main" id="{24C08BE8-AA74-49AB-87F3-5DF8CF8CF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668588"/>
            <a:ext cx="6486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DC8FB8-5CFC-46C4-9B89-1200D180A72A}"/>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47" name="Title 6">
            <a:extLst>
              <a:ext uri="{FF2B5EF4-FFF2-40B4-BE49-F238E27FC236}">
                <a16:creationId xmlns:a16="http://schemas.microsoft.com/office/drawing/2014/main" id="{9FF89A33-B875-4FC6-B9AA-A5BD934C3278}"/>
              </a:ext>
            </a:extLst>
          </p:cNvPr>
          <p:cNvSpPr>
            <a:spLocks noGrp="1"/>
          </p:cNvSpPr>
          <p:nvPr>
            <p:ph type="title" idx="4294967295"/>
          </p:nvPr>
        </p:nvSpPr>
        <p:spPr>
          <a:xfrm>
            <a:off x="152400" y="274638"/>
            <a:ext cx="8991600" cy="1143000"/>
          </a:xfrm>
        </p:spPr>
        <p:txBody>
          <a:bodyPr rtlCol="0">
            <a:normAutofit/>
          </a:bodyPr>
          <a:lstStyle/>
          <a:p>
            <a:pPr eaLnBrk="1" fontAlgn="auto" hangingPunct="1">
              <a:spcAft>
                <a:spcPts val="0"/>
              </a:spcAft>
              <a:defRPr/>
            </a:pPr>
            <a:r>
              <a:rPr lang="en-US" sz="4800" dirty="0">
                <a:solidFill>
                  <a:schemeClr val="tx1"/>
                </a:solidFill>
                <a:effectLst>
                  <a:outerShdw blurRad="38100" dist="38100" dir="2700000" algn="tl">
                    <a:srgbClr val="000000">
                      <a:alpha val="43137"/>
                    </a:srgbClr>
                  </a:outerShdw>
                </a:effectLst>
                <a:latin typeface="Verdana" pitchFamily="34" charset="0"/>
              </a:rPr>
              <a:t>NCAA Information</a:t>
            </a:r>
            <a:endParaRPr lang="en-US" sz="5400" dirty="0">
              <a:solidFill>
                <a:schemeClr val="tx1"/>
              </a:solidFill>
              <a:effectLst>
                <a:outerShdw blurRad="38100" dist="38100" dir="2700000" algn="tl">
                  <a:srgbClr val="000000">
                    <a:alpha val="43137"/>
                  </a:srgbClr>
                </a:outerShdw>
              </a:effectLst>
              <a:latin typeface="Verdana" pitchFamily="34" charset="0"/>
            </a:endParaRPr>
          </a:p>
        </p:txBody>
      </p:sp>
      <p:sp>
        <p:nvSpPr>
          <p:cNvPr id="91140" name="Content Placeholder 13">
            <a:extLst>
              <a:ext uri="{FF2B5EF4-FFF2-40B4-BE49-F238E27FC236}">
                <a16:creationId xmlns:a16="http://schemas.microsoft.com/office/drawing/2014/main" id="{808D6787-B72A-45D1-8CE2-4C0BE2426FB7}"/>
              </a:ext>
            </a:extLst>
          </p:cNvPr>
          <p:cNvSpPr>
            <a:spLocks noGrp="1"/>
          </p:cNvSpPr>
          <p:nvPr>
            <p:ph sz="half" idx="4294967295"/>
          </p:nvPr>
        </p:nvSpPr>
        <p:spPr>
          <a:xfrm>
            <a:off x="1447800" y="1600200"/>
            <a:ext cx="7696200" cy="4525963"/>
          </a:xfrm>
        </p:spPr>
        <p:txBody>
          <a:bodyPr/>
          <a:lstStyle/>
          <a:p>
            <a:pPr eaLnBrk="1" hangingPunct="1">
              <a:lnSpc>
                <a:spcPct val="90000"/>
              </a:lnSpc>
            </a:pPr>
            <a:r>
              <a:rPr lang="en-US" altLang="en-US" sz="2000"/>
              <a:t>NCAA Information Links on Counseling Information site:</a:t>
            </a:r>
            <a:endParaRPr lang="en-US" altLang="en-US" sz="2000" b="1"/>
          </a:p>
        </p:txBody>
      </p:sp>
      <p:sp>
        <p:nvSpPr>
          <p:cNvPr id="91141" name="Rectangle 1">
            <a:extLst>
              <a:ext uri="{FF2B5EF4-FFF2-40B4-BE49-F238E27FC236}">
                <a16:creationId xmlns:a16="http://schemas.microsoft.com/office/drawing/2014/main" id="{4F34EA8D-A595-46E2-9E98-ED0BA23768B0}"/>
              </a:ext>
            </a:extLst>
          </p:cNvPr>
          <p:cNvSpPr>
            <a:spLocks noChangeArrowheads="1"/>
          </p:cNvSpPr>
          <p:nvPr/>
        </p:nvSpPr>
        <p:spPr bwMode="auto">
          <a:xfrm>
            <a:off x="2286000" y="1905000"/>
            <a:ext cx="456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hlinkClick r:id="rId3"/>
              </a:rPr>
              <a:t>https://www.paulding.k12.ga.us/Page/678</a:t>
            </a:r>
            <a:r>
              <a:rPr lang="en-US" altLang="en-US">
                <a:solidFill>
                  <a:schemeClr val="tx1"/>
                </a:solidFill>
                <a:latin typeface="Arial" panose="020B0604020202020204" pitchFamily="34" charset="0"/>
              </a:rPr>
              <a:t> </a:t>
            </a:r>
          </a:p>
        </p:txBody>
      </p:sp>
      <p:pic>
        <p:nvPicPr>
          <p:cNvPr id="91142" name="Picture 2">
            <a:extLst>
              <a:ext uri="{FF2B5EF4-FFF2-40B4-BE49-F238E27FC236}">
                <a16:creationId xmlns:a16="http://schemas.microsoft.com/office/drawing/2014/main" id="{61EF0D00-E938-48B0-B4BE-38A4F43E1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65550"/>
            <a:ext cx="3886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1">
            <a:extLst>
              <a:ext uri="{FF2B5EF4-FFF2-40B4-BE49-F238E27FC236}">
                <a16:creationId xmlns:a16="http://schemas.microsoft.com/office/drawing/2014/main" id="{266CCE76-1FB5-4DC1-BD80-30C968C59B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438400"/>
            <a:ext cx="5257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3083EAD-175D-49E4-9A99-BB33C3F0B65C}"/>
              </a:ext>
            </a:extLst>
          </p:cNvPr>
          <p:cNvSpPr>
            <a:spLocks noGrp="1" noChangeArrowheads="1"/>
          </p:cNvSpPr>
          <p:nvPr>
            <p:ph type="title"/>
          </p:nvPr>
        </p:nvSpPr>
        <p:spPr>
          <a:xfrm>
            <a:off x="76200" y="0"/>
            <a:ext cx="8991600" cy="1524000"/>
          </a:xfrm>
          <a:solidFill>
            <a:schemeClr val="bg1">
              <a:lumMod val="75000"/>
            </a:schemeClr>
          </a:solidFill>
          <a:ln>
            <a:solidFill>
              <a:schemeClr val="bg2">
                <a:lumMod val="50000"/>
              </a:schemeClr>
            </a:solidFill>
          </a:ln>
        </p:spPr>
        <p:txBody>
          <a:bodyPr rtlCol="0">
            <a:normAutofit fontScale="90000"/>
          </a:bodyPr>
          <a:lstStyle/>
          <a:p>
            <a:pPr algn="ctr" fontAlgn="auto">
              <a:spcAft>
                <a:spcPts val="0"/>
              </a:spcAft>
              <a:defRPr/>
            </a:pPr>
            <a:r>
              <a:rPr lang="en-US" dirty="0">
                <a:solidFill>
                  <a:schemeClr val="tx1"/>
                </a:solidFill>
                <a:latin typeface="Verdana" pitchFamily="34" charset="0"/>
                <a:ea typeface="You're Gone" pitchFamily="2" charset="-18"/>
                <a:cs typeface="You're Gone" pitchFamily="2" charset="-18"/>
              </a:rPr>
              <a:t>Important Website</a:t>
            </a:r>
            <a:br>
              <a:rPr lang="en-US" dirty="0">
                <a:solidFill>
                  <a:schemeClr val="tx1"/>
                </a:solidFill>
                <a:latin typeface="Verdana" pitchFamily="34" charset="0"/>
                <a:ea typeface="You're Gone" pitchFamily="2" charset="-18"/>
                <a:cs typeface="You're Gone" pitchFamily="2" charset="-18"/>
              </a:rPr>
            </a:br>
            <a:r>
              <a:rPr lang="en-US" dirty="0">
                <a:solidFill>
                  <a:schemeClr val="tx1"/>
                </a:solidFill>
                <a:latin typeface="Verdana" pitchFamily="34" charset="0"/>
                <a:ea typeface="You're Gone" pitchFamily="2" charset="-18"/>
                <a:cs typeface="You're Gone" pitchFamily="2" charset="-18"/>
              </a:rPr>
              <a:t>www.GAfutures.org</a:t>
            </a:r>
            <a:br>
              <a:rPr lang="en-US" dirty="0">
                <a:solidFill>
                  <a:schemeClr val="tx1"/>
                </a:solidFill>
                <a:latin typeface="Verdana" pitchFamily="34" charset="0"/>
                <a:ea typeface="You're Gone" pitchFamily="2" charset="-18"/>
                <a:cs typeface="You're Gone" pitchFamily="2" charset="-18"/>
              </a:rPr>
            </a:br>
            <a:endParaRPr lang="en-US" dirty="0">
              <a:solidFill>
                <a:srgbClr val="4D4D4D"/>
              </a:solidFill>
              <a:latin typeface="Verdana" pitchFamily="34" charset="0"/>
              <a:ea typeface="You're Gone" pitchFamily="2" charset="-18"/>
              <a:cs typeface="You're Gone" pitchFamily="2" charset="-18"/>
            </a:endParaRPr>
          </a:p>
        </p:txBody>
      </p:sp>
      <p:sp>
        <p:nvSpPr>
          <p:cNvPr id="50179" name="Rectangle 3">
            <a:extLst>
              <a:ext uri="{FF2B5EF4-FFF2-40B4-BE49-F238E27FC236}">
                <a16:creationId xmlns:a16="http://schemas.microsoft.com/office/drawing/2014/main" id="{EF5064D4-0DCC-4EC8-BA2C-64E08A5A3C69}"/>
              </a:ext>
            </a:extLst>
          </p:cNvPr>
          <p:cNvSpPr>
            <a:spLocks noGrp="1" noChangeArrowheads="1"/>
          </p:cNvSpPr>
          <p:nvPr>
            <p:ph idx="1"/>
          </p:nvPr>
        </p:nvSpPr>
        <p:spPr>
          <a:xfrm>
            <a:off x="457200" y="1676400"/>
            <a:ext cx="8229600" cy="4953000"/>
          </a:xfrm>
        </p:spPr>
        <p:txBody>
          <a:bodyPr rtlCol="0">
            <a:normAutofit/>
          </a:bodyPr>
          <a:lstStyle/>
          <a:p>
            <a:pPr marL="365760" indent="-256032" fontAlgn="auto">
              <a:spcAft>
                <a:spcPts val="0"/>
              </a:spcAft>
              <a:buFont typeface="Wingdings 3"/>
              <a:buChar char=""/>
              <a:defRPr/>
            </a:pPr>
            <a:r>
              <a:rPr lang="en-US" dirty="0" err="1">
                <a:solidFill>
                  <a:schemeClr val="tx1">
                    <a:lumMod val="75000"/>
                    <a:lumOff val="25000"/>
                  </a:schemeClr>
                </a:solidFill>
              </a:rPr>
              <a:t>GAfutures</a:t>
            </a:r>
            <a:r>
              <a:rPr lang="en-US" dirty="0">
                <a:solidFill>
                  <a:schemeClr val="tx1">
                    <a:lumMod val="75000"/>
                    <a:lumOff val="25000"/>
                  </a:schemeClr>
                </a:solidFill>
              </a:rPr>
              <a:t> (MyGAfutures Account)</a:t>
            </a:r>
          </a:p>
          <a:p>
            <a:pPr marL="621792" lvl="1" fontAlgn="auto">
              <a:spcBef>
                <a:spcPts val="324"/>
              </a:spcBef>
              <a:spcAft>
                <a:spcPts val="0"/>
              </a:spcAft>
              <a:buFont typeface="Verdana"/>
              <a:buChar char="◦"/>
              <a:defRPr/>
            </a:pPr>
            <a:r>
              <a:rPr lang="en-US" dirty="0" err="1">
                <a:solidFill>
                  <a:schemeClr val="tx1">
                    <a:lumMod val="75000"/>
                    <a:lumOff val="25000"/>
                  </a:schemeClr>
                </a:solidFill>
              </a:rPr>
              <a:t>MyGAfutures</a:t>
            </a:r>
            <a:r>
              <a:rPr lang="en-US" dirty="0">
                <a:solidFill>
                  <a:schemeClr val="tx1">
                    <a:lumMod val="75000"/>
                    <a:lumOff val="25000"/>
                  </a:schemeClr>
                </a:solidFill>
              </a:rPr>
              <a:t> GPA HOPE information</a:t>
            </a:r>
          </a:p>
          <a:p>
            <a:pPr marL="621792" lvl="1" fontAlgn="auto">
              <a:spcBef>
                <a:spcPts val="324"/>
              </a:spcBef>
              <a:spcAft>
                <a:spcPts val="0"/>
              </a:spcAft>
              <a:buFont typeface="Verdana"/>
              <a:buChar char="◦"/>
              <a:defRPr/>
            </a:pPr>
            <a:r>
              <a:rPr lang="en-US" dirty="0">
                <a:solidFill>
                  <a:schemeClr val="tx1">
                    <a:lumMod val="75000"/>
                    <a:lumOff val="25000"/>
                  </a:schemeClr>
                </a:solidFill>
              </a:rPr>
              <a:t>College Applications in Georgia</a:t>
            </a:r>
          </a:p>
          <a:p>
            <a:pPr marL="621792" lvl="1" fontAlgn="auto">
              <a:spcBef>
                <a:spcPts val="324"/>
              </a:spcBef>
              <a:spcAft>
                <a:spcPts val="0"/>
              </a:spcAft>
              <a:buFont typeface="Verdana"/>
              <a:buChar char="◦"/>
              <a:defRPr/>
            </a:pPr>
            <a:r>
              <a:rPr lang="en-US" dirty="0">
                <a:solidFill>
                  <a:schemeClr val="tx1">
                    <a:lumMod val="75000"/>
                    <a:lumOff val="25000"/>
                  </a:schemeClr>
                </a:solidFill>
              </a:rPr>
              <a:t>Scholarships</a:t>
            </a:r>
          </a:p>
          <a:p>
            <a:pPr marL="621792" lvl="1" fontAlgn="auto">
              <a:spcBef>
                <a:spcPts val="324"/>
              </a:spcBef>
              <a:spcAft>
                <a:spcPts val="0"/>
              </a:spcAft>
              <a:buFont typeface="Verdana"/>
              <a:buChar char="◦"/>
              <a:defRPr/>
            </a:pPr>
            <a:r>
              <a:rPr lang="en-US" dirty="0">
                <a:solidFill>
                  <a:schemeClr val="tx1">
                    <a:lumMod val="75000"/>
                    <a:lumOff val="25000"/>
                  </a:schemeClr>
                </a:solidFill>
              </a:rPr>
              <a:t>FAFSA and Financial Aid</a:t>
            </a:r>
          </a:p>
          <a:p>
            <a:pPr marL="621792" lvl="1" fontAlgn="auto">
              <a:spcBef>
                <a:spcPts val="324"/>
              </a:spcBef>
              <a:spcAft>
                <a:spcPts val="0"/>
              </a:spcAft>
              <a:buFont typeface="Verdana"/>
              <a:buChar char="◦"/>
              <a:defRPr/>
            </a:pPr>
            <a:r>
              <a:rPr lang="en-US" dirty="0">
                <a:solidFill>
                  <a:schemeClr val="tx1">
                    <a:lumMod val="75000"/>
                    <a:lumOff val="25000"/>
                  </a:schemeClr>
                </a:solidFill>
              </a:rPr>
              <a:t>Financial Literacy</a:t>
            </a:r>
          </a:p>
          <a:p>
            <a:pPr marL="621792" lvl="1" fontAlgn="auto">
              <a:spcBef>
                <a:spcPts val="324"/>
              </a:spcBef>
              <a:spcAft>
                <a:spcPts val="0"/>
              </a:spcAft>
              <a:buFont typeface="Verdana"/>
              <a:buChar char="◦"/>
              <a:defRPr/>
            </a:pPr>
            <a:r>
              <a:rPr lang="en-US" dirty="0">
                <a:solidFill>
                  <a:schemeClr val="tx1">
                    <a:lumMod val="75000"/>
                    <a:lumOff val="25000"/>
                  </a:schemeClr>
                </a:solidFill>
              </a:rPr>
              <a:t>Dual Enrollment Application</a:t>
            </a:r>
          </a:p>
          <a:p>
            <a:pPr marL="336042" lvl="1" indent="0" fontAlgn="auto">
              <a:spcBef>
                <a:spcPts val="324"/>
              </a:spcBef>
              <a:spcAft>
                <a:spcPts val="0"/>
              </a:spcAft>
              <a:buFont typeface="Arial"/>
              <a:buNone/>
              <a:defRPr/>
            </a:pPr>
            <a:r>
              <a:rPr lang="en-US" dirty="0">
                <a:solidFill>
                  <a:schemeClr val="tx1">
                    <a:lumMod val="75000"/>
                    <a:lumOff val="25000"/>
                  </a:schemeClr>
                </a:solidFill>
              </a:rPr>
              <a:t>     to Georgia Student Finance </a:t>
            </a:r>
          </a:p>
          <a:p>
            <a:pPr marL="336042" lvl="1" indent="0" fontAlgn="auto">
              <a:spcBef>
                <a:spcPts val="324"/>
              </a:spcBef>
              <a:spcAft>
                <a:spcPts val="0"/>
              </a:spcAft>
              <a:buFont typeface="Arial"/>
              <a:buNone/>
              <a:defRPr/>
            </a:pPr>
            <a:r>
              <a:rPr lang="en-US" dirty="0">
                <a:solidFill>
                  <a:schemeClr val="tx1">
                    <a:lumMod val="75000"/>
                    <a:lumOff val="25000"/>
                  </a:schemeClr>
                </a:solidFill>
              </a:rPr>
              <a:t>     Commission</a:t>
            </a:r>
          </a:p>
          <a:p>
            <a:pPr marL="621792" lvl="1" fontAlgn="auto">
              <a:spcBef>
                <a:spcPts val="324"/>
              </a:spcBef>
              <a:spcAft>
                <a:spcPts val="0"/>
              </a:spcAft>
              <a:buFont typeface="Verdana"/>
              <a:buChar char="◦"/>
              <a:defRPr/>
            </a:pPr>
            <a:endParaRPr lang="en-US" dirty="0">
              <a:solidFill>
                <a:schemeClr val="tx1">
                  <a:lumMod val="75000"/>
                  <a:lumOff val="25000"/>
                </a:schemeClr>
              </a:solidFill>
            </a:endParaRPr>
          </a:p>
          <a:p>
            <a:pPr marL="914400" lvl="2" indent="0" fontAlgn="auto">
              <a:spcAft>
                <a:spcPts val="0"/>
              </a:spcAft>
              <a:buFontTx/>
              <a:buNone/>
              <a:defRPr/>
            </a:pPr>
            <a:endParaRPr lang="en-US" dirty="0">
              <a:solidFill>
                <a:schemeClr val="tx1">
                  <a:lumMod val="75000"/>
                  <a:lumOff val="25000"/>
                </a:schemeClr>
              </a:solidFill>
            </a:endParaRPr>
          </a:p>
        </p:txBody>
      </p:sp>
      <p:pic>
        <p:nvPicPr>
          <p:cNvPr id="93188" name="Picture 1">
            <a:extLst>
              <a:ext uri="{FF2B5EF4-FFF2-40B4-BE49-F238E27FC236}">
                <a16:creationId xmlns:a16="http://schemas.microsoft.com/office/drawing/2014/main" id="{777B0269-5B2E-4E40-95F5-033C65AAD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663" y="2166938"/>
            <a:ext cx="404653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F59136-1A57-4F00-BBA6-BE0FB4D13C2B}"/>
              </a:ext>
            </a:extLst>
          </p:cNvPr>
          <p:cNvSpPr txBox="1"/>
          <p:nvPr/>
        </p:nvSpPr>
        <p:spPr>
          <a:xfrm>
            <a:off x="990600" y="1981200"/>
            <a:ext cx="7239000" cy="4032250"/>
          </a:xfrm>
          <a:prstGeom prst="rect">
            <a:avLst/>
          </a:prstGeom>
          <a:solidFill>
            <a:schemeClr val="accent1"/>
          </a:solidFill>
          <a:effectLst>
            <a:outerShdw blurRad="50800" dist="139700" dir="13500000" algn="br" rotWithShape="0">
              <a:prstClr val="black">
                <a:alpha val="40000"/>
              </a:prstClr>
            </a:outerShdw>
          </a:effectLst>
        </p:spPr>
        <p:txBody>
          <a:bodyPr>
            <a:spAutoFit/>
          </a:bodyPr>
          <a:lstStyle/>
          <a:p>
            <a:pPr eaLnBrk="1" fontAlgn="auto" hangingPunct="1">
              <a:spcBef>
                <a:spcPts val="0"/>
              </a:spcBef>
              <a:spcAft>
                <a:spcPts val="0"/>
              </a:spcAft>
              <a:defRPr/>
            </a:pPr>
            <a:r>
              <a:rPr lang="en-US" sz="3200" dirty="0">
                <a:latin typeface="+mn-lt"/>
              </a:rPr>
              <a:t>A process by which high school students take courses from a state public or private postsecondary institution while still enrolled as a high school student and receive credit both at the high school and at the postsecondary institution.</a:t>
            </a:r>
          </a:p>
        </p:txBody>
      </p:sp>
      <p:sp>
        <p:nvSpPr>
          <p:cNvPr id="21507" name="Title 3">
            <a:extLst>
              <a:ext uri="{FF2B5EF4-FFF2-40B4-BE49-F238E27FC236}">
                <a16:creationId xmlns:a16="http://schemas.microsoft.com/office/drawing/2014/main" id="{6F6B5639-820F-4008-BE34-BF89A05913EB}"/>
              </a:ext>
            </a:extLst>
          </p:cNvPr>
          <p:cNvSpPr>
            <a:spLocks noGrp="1"/>
          </p:cNvSpPr>
          <p:nvPr>
            <p:ph type="title" idx="4294967295"/>
          </p:nvPr>
        </p:nvSpPr>
        <p:spPr>
          <a:xfrm>
            <a:off x="0" y="277813"/>
            <a:ext cx="9067800" cy="1139825"/>
          </a:xfrm>
        </p:spPr>
        <p:txBody>
          <a:bodyPr/>
          <a:lstStyle/>
          <a:p>
            <a:pPr algn="ctr" eaLnBrk="1" fontAlgn="auto" hangingPunct="1">
              <a:spcAft>
                <a:spcPts val="0"/>
              </a:spcAft>
              <a:defRPr/>
            </a:pPr>
            <a:r>
              <a:rPr lang="en-US" altLang="en-US" sz="4600" dirty="0"/>
              <a:t>Dual Enrollment Defined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768" decel="100000"/>
                                        <p:tgtEl>
                                          <p:spTgt spid="21507"/>
                                        </p:tgtEl>
                                      </p:cBhvr>
                                    </p:animEffect>
                                    <p:animScale>
                                      <p:cBhvr>
                                        <p:cTn id="8" dur="768" decel="100000"/>
                                        <p:tgtEl>
                                          <p:spTgt spid="21507"/>
                                        </p:tgtEl>
                                      </p:cBhvr>
                                      <p:from x="10000" y="10000"/>
                                      <p:to x="200000" y="450000"/>
                                    </p:animScale>
                                    <p:animScale>
                                      <p:cBhvr>
                                        <p:cTn id="9" dur="1230" accel="100000" fill="hold">
                                          <p:stCondLst>
                                            <p:cond delay="768"/>
                                          </p:stCondLst>
                                        </p:cTn>
                                        <p:tgtEl>
                                          <p:spTgt spid="21507"/>
                                        </p:tgtEl>
                                      </p:cBhvr>
                                      <p:from x="200000" y="450000"/>
                                      <p:to x="100000" y="100000"/>
                                    </p:animScale>
                                    <p:set>
                                      <p:cBhvr>
                                        <p:cTn id="10" dur="768" fill="hold"/>
                                        <p:tgtEl>
                                          <p:spTgt spid="21507"/>
                                        </p:tgtEl>
                                        <p:attrNameLst>
                                          <p:attrName>ppt_x</p:attrName>
                                        </p:attrNameLst>
                                      </p:cBhvr>
                                      <p:to>
                                        <p:strVal val="(0.5)"/>
                                      </p:to>
                                    </p:set>
                                    <p:anim from="(0.5)" to="(#ppt_x)" calcmode="lin" valueType="num">
                                      <p:cBhvr>
                                        <p:cTn id="11" dur="1230" accel="100000" fill="hold">
                                          <p:stCondLst>
                                            <p:cond delay="768"/>
                                          </p:stCondLst>
                                        </p:cTn>
                                        <p:tgtEl>
                                          <p:spTgt spid="21507"/>
                                        </p:tgtEl>
                                        <p:attrNameLst>
                                          <p:attrName>ppt_x</p:attrName>
                                        </p:attrNameLst>
                                      </p:cBhvr>
                                    </p:anim>
                                    <p:set>
                                      <p:cBhvr>
                                        <p:cTn id="12" dur="768" fill="hold"/>
                                        <p:tgtEl>
                                          <p:spTgt spid="21507"/>
                                        </p:tgtEl>
                                        <p:attrNameLst>
                                          <p:attrName>ppt_y</p:attrName>
                                        </p:attrNameLst>
                                      </p:cBhvr>
                                      <p:to>
                                        <p:strVal val="(#ppt_y+0.4)"/>
                                      </p:to>
                                    </p:set>
                                    <p:anim from="(#ppt_y+0.4)" to="(#ppt_y)" calcmode="lin" valueType="num">
                                      <p:cBhvr>
                                        <p:cTn id="13" dur="1230" accel="100000" fill="hold">
                                          <p:stCondLst>
                                            <p:cond delay="768"/>
                                          </p:stCondLst>
                                        </p:cTn>
                                        <p:tgtEl>
                                          <p:spTgt spid="2150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CA3947C-47BD-4433-8908-7CC573F8C930}"/>
              </a:ext>
            </a:extLst>
          </p:cNvPr>
          <p:cNvSpPr>
            <a:spLocks noGrp="1"/>
          </p:cNvSpPr>
          <p:nvPr>
            <p:ph type="title"/>
          </p:nvPr>
        </p:nvSpPr>
        <p:spPr>
          <a:xfrm>
            <a:off x="3962400" y="482600"/>
            <a:ext cx="5419725" cy="1143000"/>
          </a:xfrm>
        </p:spPr>
        <p:txBody>
          <a:bodyPr/>
          <a:lstStyle/>
          <a:p>
            <a:pPr eaLnBrk="1" fontAlgn="auto" hangingPunct="1">
              <a:spcAft>
                <a:spcPts val="0"/>
              </a:spcAft>
              <a:defRPr/>
            </a:pPr>
            <a:r>
              <a:rPr lang="en-US" altLang="en-US" dirty="0"/>
              <a:t>Student Benefits</a:t>
            </a:r>
          </a:p>
        </p:txBody>
      </p:sp>
      <p:sp>
        <p:nvSpPr>
          <p:cNvPr id="33795" name="Text Placeholder 2">
            <a:extLst>
              <a:ext uri="{FF2B5EF4-FFF2-40B4-BE49-F238E27FC236}">
                <a16:creationId xmlns:a16="http://schemas.microsoft.com/office/drawing/2014/main" id="{8CFD0E6A-0A4E-4933-A2B5-6B9816AFA762}"/>
              </a:ext>
            </a:extLst>
          </p:cNvPr>
          <p:cNvSpPr>
            <a:spLocks noGrp="1"/>
          </p:cNvSpPr>
          <p:nvPr>
            <p:ph type="body" sz="quarter" idx="13"/>
          </p:nvPr>
        </p:nvSpPr>
        <p:spPr>
          <a:xfrm>
            <a:off x="152400" y="188913"/>
            <a:ext cx="8077200" cy="257175"/>
          </a:xfrm>
          <a:noFill/>
          <a:extLst>
            <a:ext uri="{909E8E84-426E-40DD-AFC4-6F175D3DCCD1}">
              <a14:hiddenFill xmlns:a14="http://schemas.microsoft.com/office/drawing/2010/main">
                <a:solidFill>
                  <a:srgbClr val="FFFFFF"/>
                </a:solidFill>
              </a14:hiddenFill>
            </a:ext>
          </a:extLst>
        </p:spPr>
        <p:txBody>
          <a:bodyPr rtlCol="0">
            <a:normAutofit fontScale="55000" lnSpcReduction="20000"/>
          </a:bodyPr>
          <a:lstStyle/>
          <a:p>
            <a:pPr marL="0" indent="0" algn="ctr" eaLnBrk="1" fontAlgn="auto" hangingPunct="1">
              <a:spcAft>
                <a:spcPts val="0"/>
              </a:spcAft>
              <a:buClr>
                <a:schemeClr val="tx1">
                  <a:shade val="95000"/>
                </a:schemeClr>
              </a:buClr>
              <a:buFont typeface="Arial" panose="020B0604020202020204" pitchFamily="34" charset="0"/>
              <a:buNone/>
              <a:defRPr/>
            </a:pPr>
            <a:r>
              <a:rPr lang="en-US" sz="2200" dirty="0">
                <a:solidFill>
                  <a:schemeClr val="accent6"/>
                </a:solidFill>
              </a:rPr>
              <a:t>How Does Dual Enrollment Credit Benefit High School Students?</a:t>
            </a:r>
          </a:p>
        </p:txBody>
      </p:sp>
      <p:graphicFrame>
        <p:nvGraphicFramePr>
          <p:cNvPr id="5" name="Content Placeholder 4">
            <a:extLst>
              <a:ext uri="{FF2B5EF4-FFF2-40B4-BE49-F238E27FC236}">
                <a16:creationId xmlns:a16="http://schemas.microsoft.com/office/drawing/2014/main" id="{C07FC945-52EC-4720-AEDE-6C499589213F}"/>
              </a:ext>
            </a:extLst>
          </p:cNvPr>
          <p:cNvGraphicFramePr>
            <a:graphicFrameLocks noGrp="1"/>
          </p:cNvGraphicFramePr>
          <p:nvPr>
            <p:ph sz="quarter" idx="15"/>
          </p:nvPr>
        </p:nvGraphicFramePr>
        <p:xfrm>
          <a:off x="0" y="1066800"/>
          <a:ext cx="8305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7E9B71F2-B129-4976-B83E-3E622607ED62}"/>
              </a:ext>
            </a:extLst>
          </p:cNvPr>
          <p:cNvSpPr/>
          <p:nvPr/>
        </p:nvSpPr>
        <p:spPr>
          <a:xfrm rot="17764683">
            <a:off x="-99843" y="3559212"/>
            <a:ext cx="5256451"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1" fontAlgn="auto" hangingPunct="1">
              <a:spcBef>
                <a:spcPts val="0"/>
              </a:spcBef>
              <a:spcAft>
                <a:spcPts val="0"/>
              </a:spcAft>
              <a:defRPr/>
            </a:pPr>
            <a:r>
              <a:rPr lang="en-US" b="1" spc="300" dirty="0">
                <a:ln w="50800"/>
                <a:solidFill>
                  <a:schemeClr val="tx1">
                    <a:lumMod val="65000"/>
                    <a:lumOff val="35000"/>
                  </a:schemeClr>
                </a:solidFill>
                <a:latin typeface="Arial" charset="0"/>
              </a:rPr>
              <a:t>Benefits to High School Students</a:t>
            </a:r>
          </a:p>
        </p:txBody>
      </p:sp>
      <p:sp>
        <p:nvSpPr>
          <p:cNvPr id="66566" name="TextBox 8">
            <a:extLst>
              <a:ext uri="{FF2B5EF4-FFF2-40B4-BE49-F238E27FC236}">
                <a16:creationId xmlns:a16="http://schemas.microsoft.com/office/drawing/2014/main" id="{F7615A8C-7D92-41FF-AB76-3EAB5E58ACD1}"/>
              </a:ext>
            </a:extLst>
          </p:cNvPr>
          <p:cNvSpPr txBox="1">
            <a:spLocks noChangeArrowheads="1"/>
          </p:cNvSpPr>
          <p:nvPr/>
        </p:nvSpPr>
        <p:spPr bwMode="auto">
          <a:xfrm>
            <a:off x="8539163" y="207963"/>
            <a:ext cx="523875"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2200" b="1">
                <a:solidFill>
                  <a:srgbClr val="1E2A51"/>
                </a:solidFill>
                <a:latin typeface="Arial" panose="020B0604020202020204" pitchFamily="34" charset="0"/>
              </a:rPr>
              <a:t>High School Benefits</a:t>
            </a:r>
          </a:p>
        </p:txBody>
      </p:sp>
    </p:spTree>
  </p:cSld>
  <p:clrMapOvr>
    <a:masterClrMapping/>
  </p:clrMapOvr>
  <p:transition spd="med">
    <p:pull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286D92F-3030-4A3E-BC31-84D6A27E8EA9}"/>
              </a:ext>
            </a:extLst>
          </p:cNvPr>
          <p:cNvSpPr>
            <a:spLocks noGrp="1"/>
          </p:cNvSpPr>
          <p:nvPr>
            <p:ph type="title"/>
          </p:nvPr>
        </p:nvSpPr>
        <p:spPr>
          <a:xfrm>
            <a:off x="685331" y="439924"/>
            <a:ext cx="7773338" cy="1437937"/>
          </a:xfrm>
        </p:spPr>
        <p:txBody>
          <a:bodyPr>
            <a:normAutofit/>
          </a:bodyPr>
          <a:lstStyle/>
          <a:p>
            <a:pPr eaLnBrk="1" fontAlgn="auto" hangingPunct="1">
              <a:spcAft>
                <a:spcPts val="0"/>
              </a:spcAft>
              <a:defRPr/>
            </a:pPr>
            <a:r>
              <a:rPr lang="en-US" altLang="en-US">
                <a:solidFill>
                  <a:schemeClr val="bg1"/>
                </a:solidFill>
              </a:rPr>
              <a:t>Things to consider about being a Dual Enrollment Student….</a:t>
            </a:r>
          </a:p>
        </p:txBody>
      </p:sp>
      <p:sp>
        <p:nvSpPr>
          <p:cNvPr id="68611" name="Content Placeholder 2">
            <a:extLst>
              <a:ext uri="{FF2B5EF4-FFF2-40B4-BE49-F238E27FC236}">
                <a16:creationId xmlns:a16="http://schemas.microsoft.com/office/drawing/2014/main" id="{62B5A2B1-D158-451F-B923-8468FBEC25B0}"/>
              </a:ext>
            </a:extLst>
          </p:cNvPr>
          <p:cNvSpPr>
            <a:spLocks noGrp="1" noChangeArrowheads="1"/>
          </p:cNvSpPr>
          <p:nvPr>
            <p:ph idx="1"/>
          </p:nvPr>
        </p:nvSpPr>
        <p:spPr>
          <a:xfrm>
            <a:off x="685330" y="2705878"/>
            <a:ext cx="7772870" cy="3085322"/>
          </a:xfrm>
        </p:spPr>
        <p:txBody>
          <a:bodyPr anchor="ctr">
            <a:normAutofit/>
          </a:bodyPr>
          <a:lstStyle/>
          <a:p>
            <a:pPr eaLnBrk="1" hangingPunct="1">
              <a:buFont typeface="Wingdings" panose="05000000000000000000" pitchFamily="2" charset="2"/>
              <a:buChar char="Ø"/>
            </a:pPr>
            <a:r>
              <a:rPr lang="en-US" altLang="en-US" sz="1900" u="sng"/>
              <a:t>Maturity level </a:t>
            </a:r>
            <a:r>
              <a:rPr lang="en-US" altLang="en-US" sz="1900"/>
              <a:t>of the student</a:t>
            </a:r>
          </a:p>
          <a:p>
            <a:pPr eaLnBrk="1" hangingPunct="1">
              <a:buFont typeface="Wingdings" panose="05000000000000000000" pitchFamily="2" charset="2"/>
              <a:buChar char="Ø"/>
            </a:pPr>
            <a:r>
              <a:rPr lang="en-US" altLang="en-US" sz="1900"/>
              <a:t>Post-secondary </a:t>
            </a:r>
            <a:r>
              <a:rPr lang="en-US" altLang="en-US" sz="1900" u="sng"/>
              <a:t>plans</a:t>
            </a:r>
            <a:r>
              <a:rPr lang="en-US" altLang="en-US" sz="1900"/>
              <a:t> of the student</a:t>
            </a:r>
          </a:p>
          <a:p>
            <a:pPr eaLnBrk="1" hangingPunct="1">
              <a:buFont typeface="Wingdings" panose="05000000000000000000" pitchFamily="2" charset="2"/>
              <a:buChar char="Ø"/>
            </a:pPr>
            <a:r>
              <a:rPr lang="en-US" altLang="en-US" sz="1900" u="sng"/>
              <a:t>Individual career goals </a:t>
            </a:r>
            <a:r>
              <a:rPr lang="en-US" altLang="en-US" sz="1900"/>
              <a:t>and IGP (Individual Graduation Plan) </a:t>
            </a:r>
          </a:p>
          <a:p>
            <a:pPr eaLnBrk="1" hangingPunct="1">
              <a:buFont typeface="Wingdings" panose="05000000000000000000" pitchFamily="2" charset="2"/>
              <a:buChar char="Ø"/>
            </a:pPr>
            <a:r>
              <a:rPr lang="en-US" altLang="en-US" sz="1900"/>
              <a:t>Necessary </a:t>
            </a:r>
            <a:r>
              <a:rPr lang="en-US" altLang="en-US" sz="1900" u="sng"/>
              <a:t>tests for admission </a:t>
            </a:r>
            <a:r>
              <a:rPr lang="en-US" altLang="en-US" sz="1900"/>
              <a:t>to the postsecondary institution(s) of choice</a:t>
            </a:r>
          </a:p>
          <a:p>
            <a:pPr eaLnBrk="1" hangingPunct="1">
              <a:buFont typeface="Wingdings" panose="05000000000000000000" pitchFamily="2" charset="2"/>
              <a:buChar char="Ø"/>
            </a:pPr>
            <a:r>
              <a:rPr lang="en-US" altLang="en-US" sz="1900" u="sng"/>
              <a:t>Application and acceptance </a:t>
            </a:r>
            <a:r>
              <a:rPr lang="en-US" altLang="en-US" sz="1900"/>
              <a:t>by the post-secondary institution</a:t>
            </a:r>
          </a:p>
        </p:txBody>
      </p:sp>
    </p:spTree>
  </p:cSld>
  <p:clrMapOvr>
    <a:masterClrMapping/>
  </p:clrMapOvr>
  <p:transition>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A91F726-3896-4749-8B3F-37C925CD5CDF}"/>
              </a:ext>
            </a:extLst>
          </p:cNvPr>
          <p:cNvSpPr>
            <a:spLocks noGrp="1"/>
          </p:cNvSpPr>
          <p:nvPr>
            <p:ph type="title"/>
          </p:nvPr>
        </p:nvSpPr>
        <p:spPr>
          <a:xfrm>
            <a:off x="480805" y="1314450"/>
            <a:ext cx="2133002" cy="3680244"/>
          </a:xfrm>
        </p:spPr>
        <p:txBody>
          <a:bodyPr>
            <a:normAutofit/>
          </a:bodyPr>
          <a:lstStyle/>
          <a:p>
            <a:pPr algn="l" eaLnBrk="1" fontAlgn="auto" hangingPunct="1">
              <a:spcAft>
                <a:spcPts val="0"/>
              </a:spcAft>
              <a:defRPr/>
            </a:pPr>
            <a:r>
              <a:rPr lang="en-US" altLang="en-US" sz="2700"/>
              <a:t>Dual Enrollment Course Directory</a:t>
            </a:r>
          </a:p>
        </p:txBody>
      </p:sp>
      <p:graphicFrame>
        <p:nvGraphicFramePr>
          <p:cNvPr id="69637" name="Content Placeholder 2">
            <a:extLst>
              <a:ext uri="{FF2B5EF4-FFF2-40B4-BE49-F238E27FC236}">
                <a16:creationId xmlns:a16="http://schemas.microsoft.com/office/drawing/2014/main" id="{1CCB58BB-4088-4298-9146-110D68E8C4DD}"/>
              </a:ext>
            </a:extLst>
          </p:cNvPr>
          <p:cNvGraphicFramePr>
            <a:graphicFrameLocks noGrp="1"/>
          </p:cNvGraphicFramePr>
          <p:nvPr>
            <p:ph idx="1"/>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A029-4B6F-4C37-807C-4397483CE57E}"/>
              </a:ext>
            </a:extLst>
          </p:cNvPr>
          <p:cNvSpPr>
            <a:spLocks noGrp="1"/>
          </p:cNvSpPr>
          <p:nvPr>
            <p:ph type="title"/>
          </p:nvPr>
        </p:nvSpPr>
        <p:spPr>
          <a:xfrm>
            <a:off x="533400" y="304800"/>
            <a:ext cx="8001000" cy="1473200"/>
          </a:xfrm>
        </p:spPr>
        <p:txBody>
          <a:bodyPr/>
          <a:lstStyle/>
          <a:p>
            <a:pPr eaLnBrk="1" fontAlgn="auto" hangingPunct="1">
              <a:spcAft>
                <a:spcPts val="0"/>
              </a:spcAft>
              <a:defRPr/>
            </a:pPr>
            <a:r>
              <a:rPr lang="en-US" dirty="0">
                <a:solidFill>
                  <a:schemeClr val="tx1">
                    <a:lumMod val="85000"/>
                    <a:lumOff val="15000"/>
                  </a:schemeClr>
                </a:solidFill>
              </a:rPr>
              <a:t>		DE Information on GAfutures</a:t>
            </a:r>
          </a:p>
        </p:txBody>
      </p:sp>
      <p:sp>
        <p:nvSpPr>
          <p:cNvPr id="7" name="Left Arrow 6">
            <a:extLst>
              <a:ext uri="{FF2B5EF4-FFF2-40B4-BE49-F238E27FC236}">
                <a16:creationId xmlns:a16="http://schemas.microsoft.com/office/drawing/2014/main" id="{D5CF19C8-701D-462B-90D9-EC4BDA7AB9C3}"/>
              </a:ext>
            </a:extLst>
          </p:cNvPr>
          <p:cNvSpPr/>
          <p:nvPr/>
        </p:nvSpPr>
        <p:spPr>
          <a:xfrm>
            <a:off x="6553200" y="5827713"/>
            <a:ext cx="1493838" cy="1920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0660" name="Picture 2">
            <a:extLst>
              <a:ext uri="{FF2B5EF4-FFF2-40B4-BE49-F238E27FC236}">
                <a16:creationId xmlns:a16="http://schemas.microsoft.com/office/drawing/2014/main" id="{657054B8-0E20-48FC-8553-D7FECACA9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1981200"/>
            <a:ext cx="3776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DCD2CDE-C54A-4670-8E42-99D0E9B5CD2B}"/>
              </a:ext>
            </a:extLst>
          </p:cNvPr>
          <p:cNvSpPr>
            <a:spLocks noGrp="1"/>
          </p:cNvSpPr>
          <p:nvPr>
            <p:ph type="title"/>
          </p:nvPr>
        </p:nvSpPr>
        <p:spPr>
          <a:xfrm>
            <a:off x="1849438" y="685800"/>
            <a:ext cx="6588125" cy="1281113"/>
          </a:xfrm>
        </p:spPr>
        <p:txBody>
          <a:bodyPr/>
          <a:lstStyle/>
          <a:p>
            <a:pPr eaLnBrk="1" hangingPunct="1"/>
            <a:r>
              <a:rPr lang="en-US" altLang="en-US">
                <a:solidFill>
                  <a:schemeClr val="accent2"/>
                </a:solidFill>
                <a:latin typeface="Algerian" panose="04020705040A02060702" pitchFamily="82" charset="0"/>
              </a:rPr>
              <a:t>What about Attendance?</a:t>
            </a:r>
          </a:p>
        </p:txBody>
      </p:sp>
      <p:sp>
        <p:nvSpPr>
          <p:cNvPr id="121859" name="Rectangle 3">
            <a:extLst>
              <a:ext uri="{FF2B5EF4-FFF2-40B4-BE49-F238E27FC236}">
                <a16:creationId xmlns:a16="http://schemas.microsoft.com/office/drawing/2014/main" id="{2D343C08-A71C-4F89-9D0A-592DBF675BAF}"/>
              </a:ext>
            </a:extLst>
          </p:cNvPr>
          <p:cNvSpPr>
            <a:spLocks noGrp="1" noChangeArrowheads="1"/>
          </p:cNvSpPr>
          <p:nvPr>
            <p:ph idx="1"/>
          </p:nvPr>
        </p:nvSpPr>
        <p:spPr>
          <a:xfrm>
            <a:off x="1676400" y="1771650"/>
            <a:ext cx="6934200" cy="3181350"/>
          </a:xfrm>
        </p:spPr>
        <p:txBody>
          <a:bodyPr rtlCol="0">
            <a:normAutofit fontScale="92500" lnSpcReduction="20000"/>
          </a:bodyPr>
          <a:lstStyle/>
          <a:p>
            <a:pPr eaLnBrk="1" fontAlgn="auto" hangingPunct="1">
              <a:spcAft>
                <a:spcPts val="0"/>
              </a:spcAft>
              <a:buFont typeface="Wingdings" panose="05000000000000000000" pitchFamily="2" charset="2"/>
              <a:buNone/>
              <a:defRPr/>
            </a:pPr>
            <a:endParaRPr lang="en-US" sz="33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r>
              <a:rPr lang="en-US" sz="3300" dirty="0">
                <a:solidFill>
                  <a:schemeClr val="tx1">
                    <a:lumMod val="75000"/>
                    <a:lumOff val="25000"/>
                  </a:schemeClr>
                </a:solidFill>
              </a:rPr>
              <a:t>Coming to school is very important. Missing important instruction can make learning difficult. </a:t>
            </a:r>
          </a:p>
          <a:p>
            <a:pPr eaLnBrk="1" fontAlgn="auto" hangingPunct="1">
              <a:spcAft>
                <a:spcPts val="0"/>
              </a:spcAft>
              <a:buFont typeface="Wingdings" panose="05000000000000000000" pitchFamily="2" charset="2"/>
              <a:buNone/>
              <a:defRPr/>
            </a:pPr>
            <a:r>
              <a:rPr lang="en-US" sz="3300" dirty="0">
                <a:solidFill>
                  <a:schemeClr val="tx1">
                    <a:lumMod val="75000"/>
                    <a:lumOff val="25000"/>
                  </a:schemeClr>
                </a:solidFill>
              </a:rPr>
              <a:t>Being absent from a block class is equivalent to missing 2 days of a traditional class!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D544F2CD-5376-4BB3-B9D1-906F5B70FC9B}"/>
              </a:ext>
            </a:extLst>
          </p:cNvPr>
          <p:cNvSpPr>
            <a:spLocks noGrp="1"/>
          </p:cNvSpPr>
          <p:nvPr>
            <p:ph type="title"/>
          </p:nvPr>
        </p:nvSpPr>
        <p:spPr>
          <a:xfrm>
            <a:off x="514350" y="533400"/>
            <a:ext cx="7867650" cy="685800"/>
          </a:xfrm>
        </p:spPr>
        <p:txBody>
          <a:bodyPr>
            <a:normAutofit fontScale="90000"/>
          </a:bodyPr>
          <a:lstStyle/>
          <a:p>
            <a:pPr eaLnBrk="1" fontAlgn="auto" hangingPunct="1">
              <a:spcAft>
                <a:spcPts val="0"/>
              </a:spcAft>
              <a:defRPr/>
            </a:pPr>
            <a:r>
              <a:rPr lang="en-US" altLang="en-US" dirty="0"/>
              <a:t>Information on the Paulding County Website:</a:t>
            </a:r>
          </a:p>
        </p:txBody>
      </p:sp>
      <p:pic>
        <p:nvPicPr>
          <p:cNvPr id="71683" name="Picture 1">
            <a:extLst>
              <a:ext uri="{FF2B5EF4-FFF2-40B4-BE49-F238E27FC236}">
                <a16:creationId xmlns:a16="http://schemas.microsoft.com/office/drawing/2014/main" id="{0050721A-DA84-4840-A862-D5196AB037E2}"/>
              </a:ext>
            </a:extLst>
          </p:cNvPr>
          <p:cNvPicPr>
            <a:picLocks noChangeAspect="1"/>
          </p:cNvPicPr>
          <p:nvPr/>
        </p:nvPicPr>
        <p:blipFill>
          <a:blip r:embed="rId2">
            <a:extLst>
              <a:ext uri="{28A0092B-C50C-407E-A947-70E740481C1C}">
                <a14:useLocalDpi xmlns:a14="http://schemas.microsoft.com/office/drawing/2010/main" val="0"/>
              </a:ext>
            </a:extLst>
          </a:blip>
          <a:srcRect r="7018"/>
          <a:stretch>
            <a:fillRect/>
          </a:stretch>
        </p:blipFill>
        <p:spPr bwMode="auto">
          <a:xfrm>
            <a:off x="685800" y="1600200"/>
            <a:ext cx="80772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1">
            <a:extLst>
              <a:ext uri="{FF2B5EF4-FFF2-40B4-BE49-F238E27FC236}">
                <a16:creationId xmlns:a16="http://schemas.microsoft.com/office/drawing/2014/main" id="{0B490F58-F139-404C-BCD6-D92C57FC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0638"/>
            <a:ext cx="91440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0715B3C-90AE-44A9-898D-679EB8768DDA}"/>
              </a:ext>
            </a:extLst>
          </p:cNvPr>
          <p:cNvSpPr>
            <a:spLocks noGrp="1"/>
          </p:cNvSpPr>
          <p:nvPr>
            <p:ph type="title"/>
          </p:nvPr>
        </p:nvSpPr>
        <p:spPr>
          <a:xfrm>
            <a:off x="631612" y="696773"/>
            <a:ext cx="7773338" cy="979627"/>
          </a:xfrm>
        </p:spPr>
        <p:txBody>
          <a:bodyPr>
            <a:normAutofit fontScale="90000"/>
          </a:bodyPr>
          <a:lstStyle/>
          <a:p>
            <a:pPr eaLnBrk="1" fontAlgn="auto" hangingPunct="1">
              <a:spcAft>
                <a:spcPts val="0"/>
              </a:spcAft>
              <a:defRPr/>
            </a:pPr>
            <a:r>
              <a:rPr lang="en-US" altLang="en-US" dirty="0"/>
              <a:t>Summit for Dual Enrollment Information for 2019-2020 </a:t>
            </a:r>
          </a:p>
        </p:txBody>
      </p:sp>
      <p:sp>
        <p:nvSpPr>
          <p:cNvPr id="2" name="Text Placeholder 1">
            <a:extLst>
              <a:ext uri="{FF2B5EF4-FFF2-40B4-BE49-F238E27FC236}">
                <a16:creationId xmlns:a16="http://schemas.microsoft.com/office/drawing/2014/main" id="{CC69B396-72EF-42E4-B3AA-192930ECAEE1}"/>
              </a:ext>
            </a:extLst>
          </p:cNvPr>
          <p:cNvSpPr>
            <a:spLocks noGrp="1"/>
          </p:cNvSpPr>
          <p:nvPr>
            <p:ph type="body" idx="1"/>
          </p:nvPr>
        </p:nvSpPr>
        <p:spPr>
          <a:xfrm>
            <a:off x="859746" y="2371018"/>
            <a:ext cx="3655106" cy="295982"/>
          </a:xfrm>
        </p:spPr>
        <p:txBody>
          <a:bodyPr/>
          <a:lstStyle/>
          <a:p>
            <a:r>
              <a:rPr lang="en-US" dirty="0"/>
              <a:t>Fall Summit</a:t>
            </a:r>
          </a:p>
        </p:txBody>
      </p:sp>
      <p:sp>
        <p:nvSpPr>
          <p:cNvPr id="4" name="Content Placeholder 3">
            <a:extLst>
              <a:ext uri="{FF2B5EF4-FFF2-40B4-BE49-F238E27FC236}">
                <a16:creationId xmlns:a16="http://schemas.microsoft.com/office/drawing/2014/main" id="{46A8D16C-2AB7-498E-B001-5070095F7101}"/>
              </a:ext>
            </a:extLst>
          </p:cNvPr>
          <p:cNvSpPr>
            <a:spLocks noGrp="1"/>
          </p:cNvSpPr>
          <p:nvPr>
            <p:ph sz="quarter" idx="13"/>
          </p:nvPr>
        </p:nvSpPr>
        <p:spPr>
          <a:xfrm>
            <a:off x="685331" y="2774535"/>
            <a:ext cx="3829520" cy="3016666"/>
          </a:xfrm>
        </p:spPr>
        <p:txBody>
          <a:bodyPr>
            <a:normAutofit/>
          </a:bodyPr>
          <a:lstStyle/>
          <a:p>
            <a:r>
              <a:rPr lang="en-US" altLang="en-US" b="1" dirty="0">
                <a:solidFill>
                  <a:srgbClr val="000000"/>
                </a:solidFill>
                <a:latin typeface="Calibri" panose="020F0502020204030204" pitchFamily="34" charset="0"/>
                <a:cs typeface="Calibri" panose="020F0502020204030204" pitchFamily="34" charset="0"/>
              </a:rPr>
              <a:t>September 10, 2019</a:t>
            </a:r>
          </a:p>
          <a:p>
            <a:r>
              <a:rPr lang="en-US" altLang="en-US" b="1" dirty="0">
                <a:solidFill>
                  <a:srgbClr val="000000"/>
                </a:solidFill>
                <a:latin typeface="Calibri" panose="020F0502020204030204" pitchFamily="34" charset="0"/>
                <a:cs typeface="Calibri" panose="020F0502020204030204" pitchFamily="34" charset="0"/>
              </a:rPr>
              <a:t>LOCATION:</a:t>
            </a:r>
            <a:r>
              <a:rPr lang="en-US" altLang="en-US" dirty="0">
                <a:solidFill>
                  <a:srgbClr val="000000"/>
                </a:solidFill>
                <a:latin typeface="Calibri" panose="020F0502020204030204" pitchFamily="34" charset="0"/>
                <a:cs typeface="Calibri" panose="020F0502020204030204" pitchFamily="34" charset="0"/>
              </a:rPr>
              <a:t> Paulding County High School</a:t>
            </a:r>
          </a:p>
          <a:p>
            <a:r>
              <a:rPr lang="en-US" altLang="en-US" b="1" dirty="0">
                <a:solidFill>
                  <a:srgbClr val="000000"/>
                </a:solidFill>
                <a:latin typeface="Calibri" panose="020F0502020204030204" pitchFamily="34" charset="0"/>
                <a:cs typeface="Calibri" panose="020F0502020204030204" pitchFamily="34" charset="0"/>
              </a:rPr>
              <a:t>TIME:</a:t>
            </a:r>
            <a:r>
              <a:rPr lang="en-US" altLang="en-US" dirty="0">
                <a:solidFill>
                  <a:srgbClr val="000000"/>
                </a:solidFill>
                <a:latin typeface="Calibri" panose="020F0502020204030204" pitchFamily="34" charset="0"/>
                <a:cs typeface="Calibri" panose="020F0502020204030204" pitchFamily="34" charset="0"/>
              </a:rPr>
              <a:t> 6:00 p.m.- 7:00pm</a:t>
            </a:r>
          </a:p>
          <a:p>
            <a:endParaRPr lang="en-US" dirty="0"/>
          </a:p>
        </p:txBody>
      </p:sp>
      <p:sp>
        <p:nvSpPr>
          <p:cNvPr id="3" name="Text Placeholder 2">
            <a:extLst>
              <a:ext uri="{FF2B5EF4-FFF2-40B4-BE49-F238E27FC236}">
                <a16:creationId xmlns:a16="http://schemas.microsoft.com/office/drawing/2014/main" id="{FF83D3AC-C1FA-4012-8BC3-0A2F0F0C131E}"/>
              </a:ext>
            </a:extLst>
          </p:cNvPr>
          <p:cNvSpPr>
            <a:spLocks noGrp="1"/>
          </p:cNvSpPr>
          <p:nvPr>
            <p:ph type="body" sz="quarter" idx="3"/>
          </p:nvPr>
        </p:nvSpPr>
        <p:spPr>
          <a:xfrm>
            <a:off x="4797317" y="2371018"/>
            <a:ext cx="3661353" cy="295982"/>
          </a:xfrm>
        </p:spPr>
        <p:txBody>
          <a:bodyPr/>
          <a:lstStyle/>
          <a:p>
            <a:r>
              <a:rPr lang="en-US" dirty="0"/>
              <a:t>Spring Summit</a:t>
            </a:r>
          </a:p>
        </p:txBody>
      </p:sp>
      <p:sp>
        <p:nvSpPr>
          <p:cNvPr id="5" name="Content Placeholder 4">
            <a:extLst>
              <a:ext uri="{FF2B5EF4-FFF2-40B4-BE49-F238E27FC236}">
                <a16:creationId xmlns:a16="http://schemas.microsoft.com/office/drawing/2014/main" id="{6CAC5BD5-C2D2-4B6F-9F00-28ADB3D0D7D0}"/>
              </a:ext>
            </a:extLst>
          </p:cNvPr>
          <p:cNvSpPr>
            <a:spLocks noGrp="1"/>
          </p:cNvSpPr>
          <p:nvPr>
            <p:ph sz="quarter" idx="14"/>
          </p:nvPr>
        </p:nvSpPr>
        <p:spPr>
          <a:xfrm>
            <a:off x="4629150" y="2667001"/>
            <a:ext cx="3829051" cy="3124200"/>
          </a:xfrm>
        </p:spPr>
        <p:txBody>
          <a:bodyPr/>
          <a:lstStyle/>
          <a:p>
            <a:r>
              <a:rPr lang="en-US" altLang="en-US" b="1" dirty="0">
                <a:solidFill>
                  <a:srgbClr val="000000"/>
                </a:solidFill>
                <a:latin typeface="Calibri" panose="020F0502020204030204" pitchFamily="34" charset="0"/>
                <a:cs typeface="Calibri" panose="020F0502020204030204" pitchFamily="34" charset="0"/>
              </a:rPr>
              <a:t>February 13, 2020</a:t>
            </a:r>
          </a:p>
          <a:p>
            <a:r>
              <a:rPr lang="en-US" altLang="en-US" b="1" dirty="0">
                <a:solidFill>
                  <a:srgbClr val="000000"/>
                </a:solidFill>
                <a:latin typeface="Calibri" panose="020F0502020204030204" pitchFamily="34" charset="0"/>
                <a:cs typeface="Calibri" panose="020F0502020204030204" pitchFamily="34" charset="0"/>
              </a:rPr>
              <a:t>LOCATION:</a:t>
            </a:r>
            <a:r>
              <a:rPr lang="en-US" altLang="en-US" dirty="0">
                <a:solidFill>
                  <a:srgbClr val="000000"/>
                </a:solidFill>
                <a:latin typeface="Calibri" panose="020F0502020204030204" pitchFamily="34" charset="0"/>
                <a:cs typeface="Calibri" panose="020F0502020204030204" pitchFamily="34" charset="0"/>
              </a:rPr>
              <a:t> Hiram high School</a:t>
            </a:r>
          </a:p>
          <a:p>
            <a:r>
              <a:rPr lang="en-US" altLang="en-US" b="1" dirty="0">
                <a:solidFill>
                  <a:srgbClr val="000000"/>
                </a:solidFill>
                <a:latin typeface="Calibri" panose="020F0502020204030204" pitchFamily="34" charset="0"/>
                <a:cs typeface="Calibri" panose="020F0502020204030204" pitchFamily="34" charset="0"/>
              </a:rPr>
              <a:t>TIME:</a:t>
            </a:r>
            <a:r>
              <a:rPr lang="en-US" altLang="en-US" dirty="0">
                <a:solidFill>
                  <a:srgbClr val="000000"/>
                </a:solidFill>
                <a:latin typeface="Calibri" panose="020F0502020204030204" pitchFamily="34" charset="0"/>
                <a:cs typeface="Calibri" panose="020F0502020204030204" pitchFamily="34" charset="0"/>
              </a:rPr>
              <a:t> 6:00 p.m.- 7:00pm</a:t>
            </a:r>
          </a:p>
          <a:p>
            <a:endParaRPr lang="en-US" dirty="0"/>
          </a:p>
        </p:txBody>
      </p:sp>
      <p:sp>
        <p:nvSpPr>
          <p:cNvPr id="72707" name="Rectangle 4">
            <a:extLst>
              <a:ext uri="{FF2B5EF4-FFF2-40B4-BE49-F238E27FC236}">
                <a16:creationId xmlns:a16="http://schemas.microsoft.com/office/drawing/2014/main" id="{C10E10CE-A7E5-4C8E-8AB3-5F5049E53E31}"/>
              </a:ext>
            </a:extLst>
          </p:cNvPr>
          <p:cNvSpPr>
            <a:spLocks noChangeArrowheads="1"/>
          </p:cNvSpPr>
          <p:nvPr/>
        </p:nvSpPr>
        <p:spPr bwMode="auto">
          <a:xfrm>
            <a:off x="1066800" y="1550988"/>
            <a:ext cx="7329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00"/>
                </a:solidFill>
                <a:latin typeface="Calibri" panose="020F0502020204030204" pitchFamily="34" charset="0"/>
                <a:cs typeface="Calibri" panose="020F0502020204030204" pitchFamily="34" charset="0"/>
              </a:rPr>
              <a:t> </a:t>
            </a:r>
            <a:endParaRPr lang="en-US" altLang="en-US" dirty="0">
              <a:latin typeface="Times New Roman" panose="02020603050405020304" pitchFamily="18" charset="0"/>
              <a:cs typeface="Calibri" panose="020F0502020204030204" pitchFamily="34" charset="0"/>
            </a:endParaRPr>
          </a:p>
        </p:txBody>
      </p:sp>
      <p:pic>
        <p:nvPicPr>
          <p:cNvPr id="72708" name="Picture 1">
            <a:extLst>
              <a:ext uri="{FF2B5EF4-FFF2-40B4-BE49-F238E27FC236}">
                <a16:creationId xmlns:a16="http://schemas.microsoft.com/office/drawing/2014/main" id="{17F678CE-E74D-4E28-8000-6D0B81DF1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756" y="4932515"/>
            <a:ext cx="33718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4E82-18CE-4D96-AD98-CF254452F534}"/>
              </a:ext>
            </a:extLst>
          </p:cNvPr>
          <p:cNvSpPr>
            <a:spLocks noGrp="1"/>
          </p:cNvSpPr>
          <p:nvPr>
            <p:ph type="title"/>
          </p:nvPr>
        </p:nvSpPr>
        <p:spPr>
          <a:xfrm>
            <a:off x="982663" y="2070100"/>
            <a:ext cx="7421562" cy="1806575"/>
          </a:xfrm>
        </p:spPr>
        <p:txBody>
          <a:bodyPr>
            <a:normAutofit fontScale="90000"/>
          </a:bodyPr>
          <a:lstStyle/>
          <a:p>
            <a:pPr algn="ctr" eaLnBrk="1" fontAlgn="auto" hangingPunct="1">
              <a:spcAft>
                <a:spcPts val="0"/>
              </a:spcAft>
              <a:defRPr/>
            </a:pPr>
            <a:r>
              <a:rPr lang="en-US" dirty="0"/>
              <a:t>Interested students and parents Should always contact the school counselor.</a:t>
            </a:r>
            <a:br>
              <a:rPr lang="en-US" dirty="0"/>
            </a:br>
            <a:r>
              <a:rPr lang="en-US" dirty="0"/>
              <a:t>There is a Dual Enrollment specialist/counselor at each high school. </a:t>
            </a:r>
          </a:p>
        </p:txBody>
      </p:sp>
      <p:pic>
        <p:nvPicPr>
          <p:cNvPr id="73731" name="Picture 1">
            <a:extLst>
              <a:ext uri="{FF2B5EF4-FFF2-40B4-BE49-F238E27FC236}">
                <a16:creationId xmlns:a16="http://schemas.microsoft.com/office/drawing/2014/main" id="{10D7A875-D254-4E20-A457-7E43B7E79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4419600"/>
            <a:ext cx="1693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8CBA6AA-EDD5-4A6B-8E83-679ED6B2998D}"/>
              </a:ext>
            </a:extLst>
          </p:cNvPr>
          <p:cNvSpPr>
            <a:spLocks noGrp="1"/>
          </p:cNvSpPr>
          <p:nvPr>
            <p:ph type="title"/>
          </p:nvPr>
        </p:nvSpPr>
        <p:spPr>
          <a:xfrm>
            <a:off x="763588" y="381000"/>
            <a:ext cx="7602537" cy="835025"/>
          </a:xfrm>
        </p:spPr>
        <p:txBody>
          <a:bodyPr/>
          <a:lstStyle/>
          <a:p>
            <a:pPr algn="ctr" eaLnBrk="1" hangingPunct="1"/>
            <a:r>
              <a:rPr lang="en-US" altLang="en-US"/>
              <a:t>End-of-Course Assessments</a:t>
            </a:r>
          </a:p>
        </p:txBody>
      </p:sp>
      <p:sp>
        <p:nvSpPr>
          <p:cNvPr id="50179" name="Rectangle 3">
            <a:extLst>
              <a:ext uri="{FF2B5EF4-FFF2-40B4-BE49-F238E27FC236}">
                <a16:creationId xmlns:a16="http://schemas.microsoft.com/office/drawing/2014/main" id="{671271BC-F76A-47E7-A8F9-5857651B76B7}"/>
              </a:ext>
            </a:extLst>
          </p:cNvPr>
          <p:cNvSpPr>
            <a:spLocks noGrp="1" noChangeArrowheads="1"/>
          </p:cNvSpPr>
          <p:nvPr>
            <p:ph idx="1"/>
          </p:nvPr>
        </p:nvSpPr>
        <p:spPr>
          <a:xfrm>
            <a:off x="765175" y="1600200"/>
            <a:ext cx="7845425" cy="4530725"/>
          </a:xfrm>
        </p:spPr>
        <p:txBody>
          <a:bodyPr rtlCol="0">
            <a:normAutofit fontScale="92500" lnSpcReduction="20000"/>
          </a:bodyPr>
          <a:lstStyle/>
          <a:p>
            <a:pPr eaLnBrk="1" fontAlgn="auto" hangingPunct="1">
              <a:lnSpc>
                <a:spcPct val="120000"/>
              </a:lnSpc>
              <a:spcAft>
                <a:spcPts val="0"/>
              </a:spcAft>
              <a:buClr>
                <a:schemeClr val="tx1"/>
              </a:buClr>
              <a:buFont typeface="Wingdings" panose="05000000000000000000" pitchFamily="2" charset="2"/>
              <a:buChar char="ü"/>
              <a:defRPr/>
            </a:pPr>
            <a:r>
              <a:rPr lang="en-US" sz="2500" dirty="0">
                <a:solidFill>
                  <a:schemeClr val="tx1">
                    <a:lumMod val="75000"/>
                    <a:lumOff val="25000"/>
                  </a:schemeClr>
                </a:solidFill>
              </a:rPr>
              <a:t>Counts 20% of the final grade for the course. </a:t>
            </a:r>
          </a:p>
          <a:p>
            <a:pPr eaLnBrk="1" fontAlgn="auto" hangingPunct="1">
              <a:lnSpc>
                <a:spcPct val="120000"/>
              </a:lnSpc>
              <a:spcAft>
                <a:spcPts val="0"/>
              </a:spcAft>
              <a:buClr>
                <a:schemeClr val="tx1"/>
              </a:buClr>
              <a:buFont typeface="Wingdings" panose="05000000000000000000" pitchFamily="2" charset="2"/>
              <a:buChar char="ü"/>
              <a:defRPr/>
            </a:pPr>
            <a:r>
              <a:rPr lang="en-US" sz="2500" dirty="0">
                <a:solidFill>
                  <a:schemeClr val="tx1">
                    <a:lumMod val="75000"/>
                    <a:lumOff val="25000"/>
                  </a:schemeClr>
                </a:solidFill>
              </a:rPr>
              <a:t>Areas Tested:</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Ninth Literature/Composition</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American Literature/Composition</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GSE Algebra I</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GSE Geometry</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Physical Science</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Biology</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United States History</a:t>
            </a:r>
          </a:p>
          <a:p>
            <a:pPr lvl="1" eaLnBrk="1" fontAlgn="auto" hangingPunct="1">
              <a:lnSpc>
                <a:spcPct val="120000"/>
              </a:lnSpc>
              <a:spcAft>
                <a:spcPts val="0"/>
              </a:spcAft>
              <a:buClr>
                <a:schemeClr val="tx1"/>
              </a:buClr>
              <a:buFont typeface="Wingdings" panose="05000000000000000000" pitchFamily="2" charset="2"/>
              <a:buChar char="ü"/>
              <a:defRPr/>
            </a:pPr>
            <a:r>
              <a:rPr lang="en-US" sz="2200" dirty="0">
                <a:solidFill>
                  <a:schemeClr val="tx1">
                    <a:lumMod val="75000"/>
                    <a:lumOff val="25000"/>
                  </a:schemeClr>
                </a:solidFill>
              </a:rPr>
              <a:t> 	Economics</a:t>
            </a:r>
          </a:p>
          <a:p>
            <a:pPr eaLnBrk="1" fontAlgn="auto" hangingPunct="1">
              <a:lnSpc>
                <a:spcPct val="90000"/>
              </a:lnSpc>
              <a:spcAft>
                <a:spcPts val="0"/>
              </a:spcAft>
              <a:buClr>
                <a:schemeClr val="tx1"/>
              </a:buClr>
              <a:buFont typeface="Wingdings" panose="05000000000000000000" pitchFamily="2" charset="2"/>
              <a:buChar char="ü"/>
              <a:defRPr/>
            </a:pPr>
            <a:endParaRPr lang="en-US" sz="2500" dirty="0">
              <a:solidFill>
                <a:schemeClr val="tx1">
                  <a:lumMod val="75000"/>
                  <a:lumOff val="25000"/>
                </a:schemeClr>
              </a:solidFill>
            </a:endParaRPr>
          </a:p>
          <a:p>
            <a:pPr eaLnBrk="1" fontAlgn="auto" hangingPunct="1">
              <a:lnSpc>
                <a:spcPct val="90000"/>
              </a:lnSpc>
              <a:spcAft>
                <a:spcPts val="0"/>
              </a:spcAft>
              <a:buClr>
                <a:schemeClr val="tx1"/>
              </a:buClr>
              <a:buFont typeface="Wingdings" panose="05000000000000000000" pitchFamily="2" charset="2"/>
              <a:buChar char="ü"/>
              <a:defRPr/>
            </a:pPr>
            <a:endParaRPr lang="en-US" sz="2500" dirty="0">
              <a:solidFill>
                <a:schemeClr val="tx1">
                  <a:lumMod val="75000"/>
                  <a:lumOff val="25000"/>
                </a:schemeClr>
              </a:solidFill>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12D88534-15EB-4AD0-8735-58D0484B4214}"/>
              </a:ext>
            </a:extLst>
          </p:cNvPr>
          <p:cNvSpPr>
            <a:spLocks noGrp="1"/>
          </p:cNvSpPr>
          <p:nvPr>
            <p:ph type="title"/>
          </p:nvPr>
        </p:nvSpPr>
        <p:spPr>
          <a:xfrm>
            <a:off x="1944688" y="623888"/>
            <a:ext cx="6589712" cy="1281112"/>
          </a:xfrm>
        </p:spPr>
        <p:txBody>
          <a:bodyPr/>
          <a:lstStyle/>
          <a:p>
            <a:pPr eaLnBrk="1" hangingPunct="1"/>
            <a:r>
              <a:rPr lang="en-US" altLang="en-US" sz="4800" b="1">
                <a:solidFill>
                  <a:srgbClr val="66FFFF"/>
                </a:solidFill>
                <a:latin typeface="Times New Roman" panose="02020603050405020304" pitchFamily="18" charset="0"/>
              </a:rPr>
              <a:t> </a:t>
            </a:r>
            <a:r>
              <a:rPr lang="en-US" altLang="en-US"/>
              <a:t>TEST-OUT OPPORTUNITIES</a:t>
            </a:r>
            <a:endParaRPr lang="en-US" altLang="en-US" sz="2800"/>
          </a:p>
        </p:txBody>
      </p:sp>
      <p:sp>
        <p:nvSpPr>
          <p:cNvPr id="3" name="Content Placeholder 2">
            <a:extLst>
              <a:ext uri="{FF2B5EF4-FFF2-40B4-BE49-F238E27FC236}">
                <a16:creationId xmlns:a16="http://schemas.microsoft.com/office/drawing/2014/main" id="{E0F18394-FBA7-473C-A389-5C2AC770CE1F}"/>
              </a:ext>
            </a:extLst>
          </p:cNvPr>
          <p:cNvSpPr>
            <a:spLocks noGrp="1"/>
          </p:cNvSpPr>
          <p:nvPr>
            <p:ph idx="1"/>
          </p:nvPr>
        </p:nvSpPr>
        <p:spPr>
          <a:xfrm>
            <a:off x="457200" y="762000"/>
            <a:ext cx="8229600" cy="4724400"/>
          </a:xfrm>
        </p:spPr>
        <p:txBody>
          <a:bodyPr rtlCol="0">
            <a:normAutofit lnSpcReduction="10000"/>
          </a:bodyPr>
          <a:lstStyle/>
          <a:p>
            <a:pPr eaLnBrk="1" fontAlgn="auto" hangingPunct="1">
              <a:spcAft>
                <a:spcPts val="0"/>
              </a:spcAft>
              <a:buFont typeface="Wingdings" panose="05000000000000000000" pitchFamily="2" charset="2"/>
              <a:buNone/>
              <a:defRPr/>
            </a:pPr>
            <a:endParaRPr lang="en-US" sz="2000" b="1" dirty="0">
              <a:solidFill>
                <a:srgbClr val="66FFFF"/>
              </a:solidFill>
              <a:latin typeface="Times New Roman" pitchFamily="18" charset="0"/>
            </a:endParaRPr>
          </a:p>
          <a:p>
            <a:pPr eaLnBrk="1" fontAlgn="auto" hangingPunct="1">
              <a:spcAft>
                <a:spcPts val="0"/>
              </a:spcAft>
              <a:buFont typeface="Wingdings" panose="05000000000000000000" pitchFamily="2" charset="2"/>
              <a:buNone/>
              <a:defRPr/>
            </a:pPr>
            <a:endParaRPr lang="en-US" sz="2000" b="1" dirty="0">
              <a:solidFill>
                <a:srgbClr val="66FFFF"/>
              </a:solidFill>
              <a:latin typeface="Times New Roman" pitchFamily="18" charset="0"/>
            </a:endParaRPr>
          </a:p>
          <a:p>
            <a:pPr eaLnBrk="1" fontAlgn="auto" hangingPunct="1">
              <a:spcAft>
                <a:spcPts val="0"/>
              </a:spcAft>
              <a:buFont typeface="Wingdings" panose="05000000000000000000" pitchFamily="2" charset="2"/>
              <a:buNone/>
              <a:defRPr/>
            </a:pPr>
            <a:endParaRPr lang="en-US" sz="2000" b="1" dirty="0">
              <a:solidFill>
                <a:srgbClr val="66FFFF"/>
              </a:solidFill>
              <a:latin typeface="Times New Roman" pitchFamily="18" charset="0"/>
            </a:endParaRPr>
          </a:p>
          <a:p>
            <a:pPr eaLnBrk="1" fontAlgn="auto" hangingPunct="1">
              <a:spcAft>
                <a:spcPts val="0"/>
              </a:spcAft>
              <a:buFont typeface="Wingdings" panose="05000000000000000000" pitchFamily="2" charset="2"/>
              <a:buNone/>
              <a:defRPr/>
            </a:pPr>
            <a:r>
              <a:rPr lang="en-US" sz="2800" b="1" dirty="0">
                <a:solidFill>
                  <a:schemeClr val="accent1">
                    <a:lumMod val="75000"/>
                  </a:schemeClr>
                </a:solidFill>
                <a:latin typeface="Times New Roman" pitchFamily="18" charset="0"/>
              </a:rPr>
              <a:t>Qualified students may test-out in up to </a:t>
            </a:r>
            <a:r>
              <a:rPr lang="en-US" sz="2800" b="1" u="sng" dirty="0">
                <a:solidFill>
                  <a:schemeClr val="accent1">
                    <a:lumMod val="75000"/>
                  </a:schemeClr>
                </a:solidFill>
                <a:latin typeface="Times New Roman" pitchFamily="18" charset="0"/>
              </a:rPr>
              <a:t>3 EOC</a:t>
            </a:r>
            <a:r>
              <a:rPr lang="en-US" sz="2800" b="1" dirty="0">
                <a:solidFill>
                  <a:schemeClr val="accent1">
                    <a:lumMod val="75000"/>
                  </a:schemeClr>
                </a:solidFill>
                <a:latin typeface="Times New Roman" pitchFamily="18" charset="0"/>
              </a:rPr>
              <a:t> courses throughout high school and earn up to 3 high school credits on his/her high school transcript.</a:t>
            </a:r>
          </a:p>
          <a:p>
            <a:pPr eaLnBrk="1" fontAlgn="auto" hangingPunct="1">
              <a:spcAft>
                <a:spcPts val="0"/>
              </a:spcAft>
              <a:buFont typeface="Wingdings" panose="05000000000000000000" pitchFamily="2" charset="2"/>
              <a:buNone/>
              <a:defRPr/>
            </a:pPr>
            <a:endParaRPr lang="en-US" sz="2800" b="1" dirty="0">
              <a:solidFill>
                <a:srgbClr val="66FFFF"/>
              </a:solidFill>
              <a:latin typeface="Times New Roman" pitchFamily="18" charset="0"/>
            </a:endParaRPr>
          </a:p>
          <a:p>
            <a:pPr eaLnBrk="1" fontAlgn="auto" hangingPunct="1">
              <a:spcAft>
                <a:spcPts val="0"/>
              </a:spcAft>
              <a:buFont typeface="Wingdings" panose="05000000000000000000" pitchFamily="2" charset="2"/>
              <a:buNone/>
              <a:defRPr/>
            </a:pPr>
            <a:r>
              <a:rPr lang="en-US" sz="2800" b="1" dirty="0">
                <a:solidFill>
                  <a:schemeClr val="accent1">
                    <a:lumMod val="75000"/>
                  </a:schemeClr>
                </a:solidFill>
                <a:latin typeface="Times New Roman" pitchFamily="18" charset="0"/>
              </a:rPr>
              <a:t>Specific information is provided each year by the district Director of Student Assessment who provides school counselors with this information. </a:t>
            </a:r>
            <a:endParaRPr lang="en-US" sz="2800" dirty="0">
              <a:solidFill>
                <a:schemeClr val="accent1">
                  <a:lumMod val="75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43B6-E1F7-4E53-BA9D-6474A2F10AD8}"/>
              </a:ext>
            </a:extLst>
          </p:cNvPr>
          <p:cNvSpPr>
            <a:spLocks noGrp="1"/>
          </p:cNvSpPr>
          <p:nvPr>
            <p:ph type="title"/>
          </p:nvPr>
        </p:nvSpPr>
        <p:spPr>
          <a:xfrm>
            <a:off x="1600200" y="136525"/>
            <a:ext cx="6589713" cy="1279525"/>
          </a:xfrm>
        </p:spPr>
        <p:txBody>
          <a:bodyPr rtlCol="0">
            <a:normAutofit/>
          </a:bodyPr>
          <a:lstStyle/>
          <a:p>
            <a:pPr eaLnBrk="1" fontAlgn="auto" hangingPunct="1">
              <a:spcAft>
                <a:spcPts val="0"/>
              </a:spcAft>
              <a:defRPr/>
            </a:pPr>
            <a:r>
              <a:rPr lang="en-US" sz="4800" b="1" dirty="0">
                <a:solidFill>
                  <a:srgbClr val="66FFFF"/>
                </a:solidFill>
                <a:latin typeface="Times New Roman" pitchFamily="18" charset="0"/>
              </a:rPr>
              <a:t> </a:t>
            </a:r>
            <a:r>
              <a:rPr lang="en-US" dirty="0">
                <a:solidFill>
                  <a:schemeClr val="tx1">
                    <a:lumMod val="85000"/>
                    <a:lumOff val="15000"/>
                  </a:schemeClr>
                </a:solidFill>
              </a:rPr>
              <a:t>TEST-OUT OPPORTUNITIES</a:t>
            </a:r>
            <a:br>
              <a:rPr lang="en-US" b="1" dirty="0">
                <a:solidFill>
                  <a:srgbClr val="66FFFF"/>
                </a:solidFill>
                <a:latin typeface="Times New Roman" pitchFamily="18" charset="0"/>
              </a:rPr>
            </a:br>
            <a:r>
              <a:rPr lang="en-US" sz="2800" b="1" dirty="0">
                <a:solidFill>
                  <a:srgbClr val="FFC000"/>
                </a:solidFill>
                <a:latin typeface="Times New Roman" pitchFamily="18" charset="0"/>
              </a:rPr>
              <a:t>Basic Requirements</a:t>
            </a:r>
            <a:endParaRPr lang="en-US" sz="2800" u="sng" dirty="0">
              <a:solidFill>
                <a:srgbClr val="FFC000"/>
              </a:solidFill>
            </a:endParaRPr>
          </a:p>
        </p:txBody>
      </p:sp>
      <p:sp>
        <p:nvSpPr>
          <p:cNvPr id="3" name="Content Placeholder 2">
            <a:extLst>
              <a:ext uri="{FF2B5EF4-FFF2-40B4-BE49-F238E27FC236}">
                <a16:creationId xmlns:a16="http://schemas.microsoft.com/office/drawing/2014/main" id="{E9C6D604-6ED3-4717-BE23-A314EF2300B2}"/>
              </a:ext>
            </a:extLst>
          </p:cNvPr>
          <p:cNvSpPr>
            <a:spLocks noGrp="1"/>
          </p:cNvSpPr>
          <p:nvPr>
            <p:ph idx="1"/>
          </p:nvPr>
        </p:nvSpPr>
        <p:spPr>
          <a:xfrm>
            <a:off x="457200" y="1447800"/>
            <a:ext cx="8229600" cy="4683125"/>
          </a:xfrm>
        </p:spPr>
        <p:txBody>
          <a:bodyPr rtlCol="0">
            <a:normAutofit lnSpcReduction="10000"/>
          </a:bodyPr>
          <a:lstStyle/>
          <a:p>
            <a:pPr eaLnBrk="1" fontAlgn="auto" hangingPunct="1">
              <a:spcBef>
                <a:spcPct val="50000"/>
              </a:spcBef>
              <a:spcAft>
                <a:spcPts val="0"/>
              </a:spcAft>
              <a:buFont typeface="Wingdings" panose="05000000000000000000" pitchFamily="2" charset="2"/>
              <a:buNone/>
              <a:defRPr/>
            </a:pPr>
            <a:r>
              <a:rPr lang="en-US" sz="2000" b="1" dirty="0">
                <a:solidFill>
                  <a:schemeClr val="accent1">
                    <a:lumMod val="75000"/>
                  </a:schemeClr>
                </a:solidFill>
                <a:latin typeface="Times New Roman" pitchFamily="18" charset="0"/>
              </a:rPr>
              <a:t>1. </a:t>
            </a:r>
            <a:r>
              <a:rPr lang="en-US" b="1" dirty="0">
                <a:solidFill>
                  <a:schemeClr val="accent1">
                    <a:lumMod val="75000"/>
                  </a:schemeClr>
                </a:solidFill>
                <a:latin typeface="Times New Roman" pitchFamily="18" charset="0"/>
              </a:rPr>
              <a:t>Limit is 3 courses during high school with a cap of 3 credits earned.</a:t>
            </a:r>
          </a:p>
          <a:p>
            <a:pPr eaLnBrk="1" fontAlgn="auto" hangingPunct="1">
              <a:spcBef>
                <a:spcPct val="50000"/>
              </a:spcBef>
              <a:spcAft>
                <a:spcPts val="0"/>
              </a:spcAft>
              <a:buFont typeface="Wingdings" panose="05000000000000000000" pitchFamily="2" charset="2"/>
              <a:buNone/>
              <a:defRPr/>
            </a:pPr>
            <a:r>
              <a:rPr lang="en-US" b="1" dirty="0">
                <a:solidFill>
                  <a:schemeClr val="accent1">
                    <a:lumMod val="75000"/>
                  </a:schemeClr>
                </a:solidFill>
                <a:latin typeface="Times New Roman" pitchFamily="18" charset="0"/>
              </a:rPr>
              <a:t>2. PCSD Test-out Registration Opportunity  in January with information available prior to registration opportunity. This is an Online registration opportunity on the district website. </a:t>
            </a:r>
          </a:p>
          <a:p>
            <a:pPr eaLnBrk="1" fontAlgn="auto" hangingPunct="1">
              <a:spcBef>
                <a:spcPct val="50000"/>
              </a:spcBef>
              <a:spcAft>
                <a:spcPts val="0"/>
              </a:spcAft>
              <a:buFont typeface="Wingdings" panose="05000000000000000000" pitchFamily="2" charset="2"/>
              <a:buNone/>
              <a:defRPr/>
            </a:pPr>
            <a:r>
              <a:rPr lang="en-US" b="1" dirty="0">
                <a:solidFill>
                  <a:schemeClr val="accent1">
                    <a:lumMod val="75000"/>
                  </a:schemeClr>
                </a:solidFill>
                <a:latin typeface="Times New Roman" pitchFamily="18" charset="0"/>
              </a:rPr>
              <a:t>3. Student cannot have started a course(s) that he/she is planning to test-out.</a:t>
            </a:r>
          </a:p>
          <a:p>
            <a:pPr eaLnBrk="1" fontAlgn="auto" hangingPunct="1">
              <a:spcBef>
                <a:spcPct val="50000"/>
              </a:spcBef>
              <a:spcAft>
                <a:spcPts val="0"/>
              </a:spcAft>
              <a:buFont typeface="Wingdings" panose="05000000000000000000" pitchFamily="2" charset="2"/>
              <a:buNone/>
              <a:defRPr/>
            </a:pPr>
            <a:r>
              <a:rPr lang="en-US" b="1" dirty="0">
                <a:solidFill>
                  <a:schemeClr val="accent1">
                    <a:lumMod val="75000"/>
                  </a:schemeClr>
                </a:solidFill>
                <a:latin typeface="Times New Roman" pitchFamily="18" charset="0"/>
              </a:rPr>
              <a:t>4. During January registration a payment of $50.00 must be made for each test. Students who score Distinguished will have this money reimbursed after scores come back during April. </a:t>
            </a:r>
          </a:p>
          <a:p>
            <a:pPr eaLnBrk="1" fontAlgn="auto" hangingPunct="1">
              <a:spcBef>
                <a:spcPct val="50000"/>
              </a:spcBef>
              <a:spcAft>
                <a:spcPts val="0"/>
              </a:spcAft>
              <a:buFont typeface="Wingdings" panose="05000000000000000000" pitchFamily="2" charset="2"/>
              <a:buNone/>
              <a:defRPr/>
            </a:pPr>
            <a:r>
              <a:rPr lang="en-US" b="1" dirty="0">
                <a:solidFill>
                  <a:schemeClr val="accent1">
                    <a:lumMod val="75000"/>
                  </a:schemeClr>
                </a:solidFill>
                <a:latin typeface="Times New Roman" pitchFamily="18" charset="0"/>
              </a:rPr>
              <a:t>5. During February a grade of B or higher will be validated. Also, during February a teacher recommendation regarding the test-out opportunity must be received by the school counselor. This recommendation is completed by the student’s teacher in the subject area. </a:t>
            </a:r>
          </a:p>
          <a:p>
            <a:pPr eaLnBrk="1" fontAlgn="auto" hangingPunct="1">
              <a:spcBef>
                <a:spcPct val="50000"/>
              </a:spcBef>
              <a:spcAft>
                <a:spcPts val="0"/>
              </a:spcAft>
              <a:buFont typeface="Wingdings" panose="05000000000000000000" pitchFamily="2" charset="2"/>
              <a:buNone/>
              <a:defRPr/>
            </a:pPr>
            <a:r>
              <a:rPr lang="en-US" b="1" dirty="0">
                <a:solidFill>
                  <a:schemeClr val="accent1">
                    <a:lumMod val="75000"/>
                  </a:schemeClr>
                </a:solidFill>
                <a:latin typeface="Times New Roman" pitchFamily="18" charset="0"/>
              </a:rPr>
              <a:t>6. EOCs taken during March. </a:t>
            </a:r>
          </a:p>
          <a:p>
            <a:pPr eaLnBrk="1" fontAlgn="auto" hangingPunct="1">
              <a:spcBef>
                <a:spcPct val="50000"/>
              </a:spcBef>
              <a:spcAft>
                <a:spcPts val="0"/>
              </a:spcAft>
              <a:buFont typeface="Wingdings" panose="05000000000000000000" pitchFamily="2" charset="2"/>
              <a:buNone/>
              <a:defRPr/>
            </a:pPr>
            <a:r>
              <a:rPr lang="en-US" b="1" dirty="0">
                <a:solidFill>
                  <a:schemeClr val="accent1">
                    <a:lumMod val="75000"/>
                  </a:schemeClr>
                </a:solidFill>
                <a:latin typeface="Times New Roman" pitchFamily="18" charset="0"/>
              </a:rPr>
              <a:t>7. For a student who receives a Distinguished score, the high school transcript is updated with course, grade/score and credit earned.</a:t>
            </a:r>
          </a:p>
          <a:p>
            <a:pPr eaLnBrk="1" fontAlgn="auto" hangingPunct="1">
              <a:spcAft>
                <a:spcPts val="0"/>
              </a:spcAft>
              <a:buFont typeface="Wingdings 3" charset="2"/>
              <a:buChar char=""/>
              <a:defRPr/>
            </a:pPr>
            <a:endParaRPr lang="en-US" sz="2000" dirty="0">
              <a:solidFill>
                <a:schemeClr val="tx1">
                  <a:lumMod val="75000"/>
                  <a:lumOff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F0E0-A644-49A0-994F-E92A46E9B78E}"/>
              </a:ext>
            </a:extLst>
          </p:cNvPr>
          <p:cNvSpPr>
            <a:spLocks noGrp="1"/>
          </p:cNvSpPr>
          <p:nvPr>
            <p:ph type="title"/>
          </p:nvPr>
        </p:nvSpPr>
        <p:spPr>
          <a:xfrm>
            <a:off x="1371600" y="277813"/>
            <a:ext cx="7315200" cy="1474787"/>
          </a:xfrm>
        </p:spPr>
        <p:txBody>
          <a:bodyPr rtlCol="0">
            <a:normAutofit fontScale="90000"/>
          </a:bodyPr>
          <a:lstStyle/>
          <a:p>
            <a:pPr algn="ctr" eaLnBrk="1" fontAlgn="auto" hangingPunct="1">
              <a:spcBef>
                <a:spcPct val="50000"/>
              </a:spcBef>
              <a:spcAft>
                <a:spcPts val="0"/>
              </a:spcAft>
              <a:defRPr/>
            </a:pPr>
            <a:r>
              <a:rPr lang="en-US" b="1" dirty="0">
                <a:solidFill>
                  <a:schemeClr val="tx1"/>
                </a:solidFill>
                <a:latin typeface="Times New Roman" pitchFamily="18" charset="0"/>
              </a:rPr>
              <a:t>Test-out Opportunities Information</a:t>
            </a:r>
            <a:br>
              <a:rPr lang="en-US" b="1" dirty="0">
                <a:solidFill>
                  <a:schemeClr val="tx1"/>
                </a:solidFill>
                <a:latin typeface="Times New Roman" pitchFamily="18" charset="0"/>
              </a:rPr>
            </a:br>
            <a:r>
              <a:rPr lang="en-US" b="1" dirty="0">
                <a:solidFill>
                  <a:schemeClr val="tx1"/>
                </a:solidFill>
                <a:latin typeface="Times New Roman" pitchFamily="18" charset="0"/>
              </a:rPr>
              <a:t>from GADOE in Career Planner</a:t>
            </a:r>
            <a:br>
              <a:rPr lang="en-US" b="1" dirty="0">
                <a:solidFill>
                  <a:schemeClr val="tx1"/>
                </a:solidFill>
                <a:latin typeface="Times New Roman" pitchFamily="18" charset="0"/>
              </a:rPr>
            </a:br>
            <a:endParaRPr lang="en-US" dirty="0">
              <a:solidFill>
                <a:schemeClr val="tx1"/>
              </a:solidFill>
            </a:endParaRPr>
          </a:p>
        </p:txBody>
      </p:sp>
      <p:pic>
        <p:nvPicPr>
          <p:cNvPr id="116739" name="Picture 2">
            <a:extLst>
              <a:ext uri="{FF2B5EF4-FFF2-40B4-BE49-F238E27FC236}">
                <a16:creationId xmlns:a16="http://schemas.microsoft.com/office/drawing/2014/main" id="{C0C4A1F0-B49E-4441-AD07-177F99D95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38263"/>
            <a:ext cx="480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FDFA198-2404-46FC-892B-20E2F564DDB2}"/>
              </a:ext>
            </a:extLst>
          </p:cNvPr>
          <p:cNvSpPr>
            <a:spLocks noGrp="1"/>
          </p:cNvSpPr>
          <p:nvPr>
            <p:ph type="title"/>
          </p:nvPr>
        </p:nvSpPr>
        <p:spPr>
          <a:xfrm>
            <a:off x="1295400" y="623888"/>
            <a:ext cx="6934200" cy="1281112"/>
          </a:xfrm>
        </p:spPr>
        <p:txBody>
          <a:bodyPr/>
          <a:lstStyle/>
          <a:p>
            <a:pPr algn="ctr" eaLnBrk="1" hangingPunct="1"/>
            <a:r>
              <a:rPr lang="en-US" altLang="en-US"/>
              <a:t>PSAT</a:t>
            </a:r>
          </a:p>
        </p:txBody>
      </p:sp>
      <p:sp>
        <p:nvSpPr>
          <p:cNvPr id="118787" name="Rectangle 3">
            <a:extLst>
              <a:ext uri="{FF2B5EF4-FFF2-40B4-BE49-F238E27FC236}">
                <a16:creationId xmlns:a16="http://schemas.microsoft.com/office/drawing/2014/main" id="{F711BC4C-4810-4138-9FFF-2E22E342FD1D}"/>
              </a:ext>
            </a:extLst>
          </p:cNvPr>
          <p:cNvSpPr>
            <a:spLocks noGrp="1" noChangeArrowheads="1"/>
          </p:cNvSpPr>
          <p:nvPr>
            <p:ph idx="1"/>
          </p:nvPr>
        </p:nvSpPr>
        <p:spPr>
          <a:xfrm>
            <a:off x="1219200" y="1524000"/>
            <a:ext cx="7315200" cy="4387850"/>
          </a:xfrm>
        </p:spPr>
        <p:txBody>
          <a:bodyPr rtlCol="0">
            <a:normAutofit/>
          </a:bodyPr>
          <a:lstStyle/>
          <a:p>
            <a:pPr eaLnBrk="1" fontAlgn="auto" hangingPunct="1">
              <a:spcAft>
                <a:spcPts val="0"/>
              </a:spcAft>
              <a:buFont typeface="Wingdings 3" charset="2"/>
              <a:buChar char=""/>
              <a:defRPr/>
            </a:pPr>
            <a:r>
              <a:rPr lang="en-US" sz="2800" dirty="0">
                <a:solidFill>
                  <a:schemeClr val="tx1">
                    <a:lumMod val="75000"/>
                    <a:lumOff val="25000"/>
                  </a:schemeClr>
                </a:solidFill>
              </a:rPr>
              <a:t>The Preliminary Scholastic Aptitude test provides a standardized view of a student’s scholastic skills, regardless of the school attended, and helps students compare themselves with other college-bound students nationwide. </a:t>
            </a:r>
          </a:p>
          <a:p>
            <a:pPr eaLnBrk="1" fontAlgn="auto" hangingPunct="1">
              <a:spcAft>
                <a:spcPts val="0"/>
              </a:spcAft>
              <a:buFont typeface="Wingdings 3" charset="2"/>
              <a:buChar char=""/>
              <a:defRPr/>
            </a:pPr>
            <a:r>
              <a:rPr lang="en-US" sz="2800" dirty="0">
                <a:solidFill>
                  <a:schemeClr val="tx1">
                    <a:lumMod val="75000"/>
                    <a:lumOff val="25000"/>
                  </a:schemeClr>
                </a:solidFill>
              </a:rPr>
              <a:t>This test is taken in October of your 10</a:t>
            </a:r>
            <a:r>
              <a:rPr lang="en-US" sz="2800" baseline="30000" dirty="0">
                <a:solidFill>
                  <a:schemeClr val="tx1">
                    <a:lumMod val="75000"/>
                    <a:lumOff val="25000"/>
                  </a:schemeClr>
                </a:solidFill>
              </a:rPr>
              <a:t>th</a:t>
            </a:r>
            <a:r>
              <a:rPr lang="en-US" sz="2800" dirty="0">
                <a:solidFill>
                  <a:schemeClr val="tx1">
                    <a:lumMod val="75000"/>
                    <a:lumOff val="25000"/>
                  </a:schemeClr>
                </a:solidFill>
              </a:rPr>
              <a:t> grade year during the school day.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0467635-1B85-4FF5-8A7F-C34C9C3D5009}"/>
              </a:ext>
            </a:extLst>
          </p:cNvPr>
          <p:cNvSpPr>
            <a:spLocks noGrp="1"/>
          </p:cNvSpPr>
          <p:nvPr>
            <p:ph type="title"/>
          </p:nvPr>
        </p:nvSpPr>
        <p:spPr>
          <a:xfrm>
            <a:off x="1524000" y="609600"/>
            <a:ext cx="6589713" cy="1281113"/>
          </a:xfrm>
        </p:spPr>
        <p:txBody>
          <a:bodyPr/>
          <a:lstStyle/>
          <a:p>
            <a:pPr algn="ctr" eaLnBrk="1" hangingPunct="1"/>
            <a:r>
              <a:rPr lang="en-US" altLang="en-US"/>
              <a:t>ACT and SAT</a:t>
            </a:r>
          </a:p>
        </p:txBody>
      </p:sp>
      <p:sp>
        <p:nvSpPr>
          <p:cNvPr id="118787" name="Rectangle 3">
            <a:extLst>
              <a:ext uri="{FF2B5EF4-FFF2-40B4-BE49-F238E27FC236}">
                <a16:creationId xmlns:a16="http://schemas.microsoft.com/office/drawing/2014/main" id="{51AA3D8D-FD10-432F-AD08-6D679259CD98}"/>
              </a:ext>
            </a:extLst>
          </p:cNvPr>
          <p:cNvSpPr>
            <a:spLocks noGrp="1"/>
          </p:cNvSpPr>
          <p:nvPr>
            <p:ph idx="1"/>
          </p:nvPr>
        </p:nvSpPr>
        <p:spPr>
          <a:xfrm>
            <a:off x="1943100" y="1371600"/>
            <a:ext cx="6591300" cy="4540250"/>
          </a:xfrm>
        </p:spPr>
        <p:txBody>
          <a:bodyPr/>
          <a:lstStyle/>
          <a:p>
            <a:pPr eaLnBrk="1" hangingPunct="1"/>
            <a:r>
              <a:rPr lang="en-US" altLang="en-US" sz="2900"/>
              <a:t>While the best SAT preparation is through rigorous and challenging course work in which the student puts forth maximum effort, students are strongly encouraged to go to </a:t>
            </a:r>
            <a:r>
              <a:rPr lang="en-US" altLang="en-US" sz="2900">
                <a:hlinkClick r:id="rId2"/>
              </a:rPr>
              <a:t>www.GAcollege411.org</a:t>
            </a:r>
            <a:r>
              <a:rPr lang="en-US" altLang="en-US" sz="2900"/>
              <a:t> to take advantage of two comprehensive resources for Georgia High School students to help them prepare for the SAT. </a:t>
            </a:r>
          </a:p>
          <a:p>
            <a:pPr eaLnBrk="1" hangingPunct="1"/>
            <a:endParaRPr lang="en-US" altLang="en-US" sz="2900"/>
          </a:p>
        </p:txBody>
      </p:sp>
      <p:pic>
        <p:nvPicPr>
          <p:cNvPr id="118788" name="Picture 1">
            <a:extLst>
              <a:ext uri="{FF2B5EF4-FFF2-40B4-BE49-F238E27FC236}">
                <a16:creationId xmlns:a16="http://schemas.microsoft.com/office/drawing/2014/main" id="{B4DF97E5-9F39-4FA2-A85E-CCD0FDD0A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24000"/>
            <a:ext cx="88011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6">
            <a:extLst>
              <a:ext uri="{FF2B5EF4-FFF2-40B4-BE49-F238E27FC236}">
                <a16:creationId xmlns:a16="http://schemas.microsoft.com/office/drawing/2014/main" id="{C8E35F65-BEE6-416F-8F47-E10EE4F3BC99}"/>
              </a:ext>
            </a:extLst>
          </p:cNvPr>
          <p:cNvSpPr>
            <a:spLocks noGrp="1"/>
          </p:cNvSpPr>
          <p:nvPr>
            <p:ph type="title" idx="4294967295"/>
          </p:nvPr>
        </p:nvSpPr>
        <p:spPr>
          <a:xfrm>
            <a:off x="1524000" y="277813"/>
            <a:ext cx="6705600" cy="1139825"/>
          </a:xfrm>
        </p:spPr>
        <p:txBody>
          <a:bodyPr/>
          <a:lstStyle/>
          <a:p>
            <a:pPr algn="ctr" eaLnBrk="1" hangingPunct="1"/>
            <a:r>
              <a:rPr lang="en-US" altLang="en-US" sz="4800">
                <a:solidFill>
                  <a:srgbClr val="CC0000"/>
                </a:solidFill>
                <a:latin typeface="You're Gone" pitchFamily="2" charset="0"/>
              </a:rPr>
              <a:t>Work-Based Learning</a:t>
            </a:r>
            <a:endParaRPr lang="en-US" altLang="en-US" sz="5400">
              <a:solidFill>
                <a:srgbClr val="CC0000"/>
              </a:solidFill>
              <a:latin typeface="You're Gone" pitchFamily="2" charset="0"/>
            </a:endParaRPr>
          </a:p>
        </p:txBody>
      </p:sp>
      <p:sp>
        <p:nvSpPr>
          <p:cNvPr id="38915" name="Content Placeholder 13">
            <a:extLst>
              <a:ext uri="{FF2B5EF4-FFF2-40B4-BE49-F238E27FC236}">
                <a16:creationId xmlns:a16="http://schemas.microsoft.com/office/drawing/2014/main" id="{BA512083-71CA-4377-9F16-9279FB609F9B}"/>
              </a:ext>
            </a:extLst>
          </p:cNvPr>
          <p:cNvSpPr>
            <a:spLocks noGrp="1"/>
          </p:cNvSpPr>
          <p:nvPr>
            <p:ph sz="half" idx="4294967295"/>
          </p:nvPr>
        </p:nvSpPr>
        <p:spPr>
          <a:xfrm>
            <a:off x="1600200" y="1524000"/>
            <a:ext cx="6134100" cy="4876800"/>
          </a:xfrm>
        </p:spPr>
        <p:txBody>
          <a:bodyPr rtlCol="0">
            <a:normAutofit fontScale="92500" lnSpcReduction="10000"/>
          </a:bodyPr>
          <a:lstStyle/>
          <a:p>
            <a:pPr eaLnBrk="1" fontAlgn="auto" hangingPunct="1">
              <a:spcAft>
                <a:spcPts val="0"/>
              </a:spcAft>
              <a:buFont typeface="Wingdings 3" charset="2"/>
              <a:buChar char=""/>
              <a:defRPr/>
            </a:pPr>
            <a:r>
              <a:rPr lang="en-US" sz="1400" b="1" dirty="0">
                <a:solidFill>
                  <a:schemeClr val="tx1"/>
                </a:solidFill>
              </a:rPr>
              <a:t>A student may be eligible to participate in one of the Work-Based Learning Programs.</a:t>
            </a:r>
          </a:p>
          <a:p>
            <a:pPr lvl="1" eaLnBrk="1" fontAlgn="auto" hangingPunct="1">
              <a:lnSpc>
                <a:spcPct val="90000"/>
              </a:lnSpc>
              <a:spcAft>
                <a:spcPts val="0"/>
              </a:spcAft>
              <a:buFont typeface="Wingdings" panose="05000000000000000000" pitchFamily="2" charset="2"/>
              <a:buChar char="§"/>
              <a:defRPr/>
            </a:pPr>
            <a:r>
              <a:rPr lang="en-US" sz="1400" b="1" dirty="0">
                <a:solidFill>
                  <a:schemeClr val="tx1"/>
                </a:solidFill>
              </a:rPr>
              <a:t>Opportunities include:</a:t>
            </a:r>
          </a:p>
          <a:p>
            <a:pPr lvl="2" eaLnBrk="1" fontAlgn="auto" hangingPunct="1">
              <a:lnSpc>
                <a:spcPct val="90000"/>
              </a:lnSpc>
              <a:spcAft>
                <a:spcPts val="0"/>
              </a:spcAft>
              <a:buFont typeface="Wingdings" panose="05000000000000000000" pitchFamily="2" charset="2"/>
              <a:buChar char="§"/>
              <a:defRPr/>
            </a:pPr>
            <a:r>
              <a:rPr lang="en-US" b="1" dirty="0">
                <a:solidFill>
                  <a:schemeClr val="tx1"/>
                </a:solidFill>
              </a:rPr>
              <a:t>Youth Apprenticeship</a:t>
            </a:r>
          </a:p>
          <a:p>
            <a:pPr lvl="2" eaLnBrk="1" fontAlgn="auto" hangingPunct="1">
              <a:lnSpc>
                <a:spcPct val="90000"/>
              </a:lnSpc>
              <a:spcAft>
                <a:spcPts val="0"/>
              </a:spcAft>
              <a:buFont typeface="Wingdings" panose="05000000000000000000" pitchFamily="2" charset="2"/>
              <a:buChar char="§"/>
              <a:defRPr/>
            </a:pPr>
            <a:r>
              <a:rPr lang="en-US" b="1" dirty="0">
                <a:solidFill>
                  <a:schemeClr val="tx1"/>
                </a:solidFill>
              </a:rPr>
              <a:t>Cooperative Education</a:t>
            </a:r>
          </a:p>
          <a:p>
            <a:pPr lvl="2" eaLnBrk="1" fontAlgn="auto" hangingPunct="1">
              <a:lnSpc>
                <a:spcPct val="90000"/>
              </a:lnSpc>
              <a:spcAft>
                <a:spcPts val="0"/>
              </a:spcAft>
              <a:buFont typeface="Wingdings" panose="05000000000000000000" pitchFamily="2" charset="2"/>
              <a:buChar char="§"/>
              <a:defRPr/>
            </a:pPr>
            <a:r>
              <a:rPr lang="en-US" b="1" dirty="0">
                <a:solidFill>
                  <a:schemeClr val="tx1"/>
                </a:solidFill>
              </a:rPr>
              <a:t>Internship</a:t>
            </a:r>
          </a:p>
          <a:p>
            <a:pPr lvl="2" eaLnBrk="1" fontAlgn="auto" hangingPunct="1">
              <a:lnSpc>
                <a:spcPct val="90000"/>
              </a:lnSpc>
              <a:spcAft>
                <a:spcPts val="0"/>
              </a:spcAft>
              <a:buFont typeface="Wingdings" panose="05000000000000000000" pitchFamily="2" charset="2"/>
              <a:buChar char="§"/>
              <a:defRPr/>
            </a:pPr>
            <a:r>
              <a:rPr lang="en-US" b="1" dirty="0">
                <a:solidFill>
                  <a:schemeClr val="tx1"/>
                </a:solidFill>
              </a:rPr>
              <a:t>Employability Skills Development</a:t>
            </a:r>
          </a:p>
          <a:p>
            <a:pPr lvl="2" eaLnBrk="1" fontAlgn="auto" hangingPunct="1">
              <a:lnSpc>
                <a:spcPct val="90000"/>
              </a:lnSpc>
              <a:spcAft>
                <a:spcPts val="0"/>
              </a:spcAft>
              <a:buFont typeface="Wingdings" panose="05000000000000000000" pitchFamily="2" charset="2"/>
              <a:buChar char="§"/>
              <a:defRPr/>
            </a:pPr>
            <a:endParaRPr lang="en-US" b="1" dirty="0">
              <a:solidFill>
                <a:schemeClr val="tx1"/>
              </a:solidFill>
            </a:endParaRPr>
          </a:p>
          <a:p>
            <a:pPr eaLnBrk="1" fontAlgn="auto" hangingPunct="1">
              <a:spcAft>
                <a:spcPts val="0"/>
              </a:spcAft>
              <a:buFont typeface="Wingdings" panose="05000000000000000000" pitchFamily="2" charset="2"/>
              <a:buChar char="§"/>
              <a:defRPr/>
            </a:pPr>
            <a:r>
              <a:rPr lang="en-US" sz="1400" b="1" dirty="0">
                <a:solidFill>
                  <a:schemeClr val="tx1"/>
                </a:solidFill>
              </a:rPr>
              <a:t>These programs:</a:t>
            </a:r>
          </a:p>
          <a:p>
            <a:pPr lvl="1" eaLnBrk="1" fontAlgn="auto" hangingPunct="1">
              <a:spcAft>
                <a:spcPts val="0"/>
              </a:spcAft>
              <a:buFont typeface="Wingdings" panose="05000000000000000000" pitchFamily="2" charset="2"/>
              <a:buChar char="§"/>
              <a:defRPr/>
            </a:pPr>
            <a:r>
              <a:rPr lang="en-US" sz="1400" b="1" dirty="0">
                <a:solidFill>
                  <a:schemeClr val="tx1"/>
                </a:solidFill>
              </a:rPr>
              <a:t>Put book knowledge to use and gain hands on experience in your career.</a:t>
            </a:r>
          </a:p>
          <a:p>
            <a:pPr lvl="1" eaLnBrk="1" fontAlgn="auto" hangingPunct="1">
              <a:spcAft>
                <a:spcPts val="0"/>
              </a:spcAft>
              <a:buFont typeface="Wingdings" panose="05000000000000000000" pitchFamily="2" charset="2"/>
              <a:buChar char="§"/>
              <a:defRPr/>
            </a:pPr>
            <a:r>
              <a:rPr lang="en-US" sz="1400" b="1" dirty="0">
                <a:solidFill>
                  <a:schemeClr val="tx1"/>
                </a:solidFill>
              </a:rPr>
              <a:t>Earn school credit in your career area during your Junior and Senior year.</a:t>
            </a:r>
          </a:p>
          <a:p>
            <a:pPr lvl="1" eaLnBrk="1" fontAlgn="auto" hangingPunct="1">
              <a:spcAft>
                <a:spcPts val="0"/>
              </a:spcAft>
              <a:buFont typeface="Wingdings" panose="05000000000000000000" pitchFamily="2" charset="2"/>
              <a:buChar char="§"/>
              <a:defRPr/>
            </a:pPr>
            <a:r>
              <a:rPr lang="en-US" sz="1400" b="1" dirty="0">
                <a:solidFill>
                  <a:schemeClr val="tx1"/>
                </a:solidFill>
              </a:rPr>
              <a:t>Earn money while learning (excluding some internships).</a:t>
            </a:r>
          </a:p>
          <a:p>
            <a:pPr eaLnBrk="1" fontAlgn="auto" hangingPunct="1">
              <a:spcAft>
                <a:spcPts val="0"/>
              </a:spcAft>
              <a:buFont typeface="Wingdings 3" charset="2"/>
              <a:buChar char=""/>
              <a:defRPr/>
            </a:pPr>
            <a:endParaRPr lang="en-US" sz="1400" b="1" dirty="0">
              <a:solidFill>
                <a:schemeClr val="tx1"/>
              </a:solidFill>
            </a:endParaRPr>
          </a:p>
          <a:p>
            <a:pPr eaLnBrk="1" fontAlgn="auto" hangingPunct="1">
              <a:spcAft>
                <a:spcPts val="0"/>
              </a:spcAft>
              <a:buFont typeface="Wingdings 3" charset="2"/>
              <a:buChar char=""/>
              <a:defRPr/>
            </a:pPr>
            <a:endParaRPr lang="en-US" sz="1400" b="1" dirty="0">
              <a:solidFill>
                <a:schemeClr val="tx1"/>
              </a:solidFill>
            </a:endParaRPr>
          </a:p>
          <a:p>
            <a:pPr eaLnBrk="1" fontAlgn="auto" hangingPunct="1">
              <a:spcAft>
                <a:spcPts val="0"/>
              </a:spcAft>
              <a:buFont typeface="Wingdings 3" charset="2"/>
              <a:buChar char=""/>
              <a:defRPr/>
            </a:pPr>
            <a:r>
              <a:rPr lang="en-US" sz="1400" b="1" dirty="0">
                <a:solidFill>
                  <a:schemeClr val="tx1"/>
                </a:solidFill>
              </a:rPr>
              <a:t>Interested students should contact the school counselor for additional informati</a:t>
            </a:r>
            <a:r>
              <a:rPr lang="en-US" sz="1600" b="1" dirty="0">
                <a:solidFill>
                  <a:schemeClr val="tx1"/>
                </a:solidFill>
              </a:rPr>
              <a:t>on. </a:t>
            </a:r>
          </a:p>
          <a:p>
            <a:pPr eaLnBrk="1" fontAlgn="auto" hangingPunct="1">
              <a:spcAft>
                <a:spcPts val="0"/>
              </a:spcAft>
              <a:buFont typeface="Wingdings 3" charset="2"/>
              <a:buChar char=""/>
              <a:defRPr/>
            </a:pPr>
            <a:endParaRPr lang="en-US" sz="1600" b="1" dirty="0">
              <a:solidFill>
                <a:srgbClr val="FFFFFF"/>
              </a:solidFill>
            </a:endParaRPr>
          </a:p>
          <a:p>
            <a:pPr eaLnBrk="1" fontAlgn="auto" hangingPunct="1">
              <a:spcAft>
                <a:spcPts val="0"/>
              </a:spcAft>
              <a:buFont typeface="Wingdings 3" charset="2"/>
              <a:buChar char=""/>
              <a:defRPr/>
            </a:pPr>
            <a:endParaRPr lang="en-US" sz="1600" b="1" dirty="0">
              <a:solidFill>
                <a:srgbClr val="FFFFFF"/>
              </a:solidFill>
            </a:endParaRPr>
          </a:p>
          <a:p>
            <a:pPr eaLnBrk="1" fontAlgn="auto" hangingPunct="1">
              <a:spcAft>
                <a:spcPts val="0"/>
              </a:spcAft>
              <a:buFont typeface="Wingdings 3" charset="2"/>
              <a:buChar char=""/>
              <a:defRPr/>
            </a:pPr>
            <a:endParaRPr lang="en-US" sz="1600" b="1" dirty="0">
              <a:solidFill>
                <a:srgbClr val="FFFFFF"/>
              </a:solidFill>
            </a:endParaRPr>
          </a:p>
          <a:p>
            <a:pPr eaLnBrk="1" fontAlgn="auto" hangingPunct="1">
              <a:spcAft>
                <a:spcPts val="0"/>
              </a:spcAft>
              <a:buFont typeface="Wingdings 3" charset="2"/>
              <a:buChar char=""/>
              <a:defRPr/>
            </a:pPr>
            <a:endParaRPr lang="en-US" sz="1400" b="1" dirty="0">
              <a:solidFill>
                <a:srgbClr val="FFFFFF"/>
              </a:solidFill>
            </a:endParaRPr>
          </a:p>
        </p:txBody>
      </p:sp>
      <p:sp>
        <p:nvSpPr>
          <p:cNvPr id="119812" name="Text Box 8">
            <a:extLst>
              <a:ext uri="{FF2B5EF4-FFF2-40B4-BE49-F238E27FC236}">
                <a16:creationId xmlns:a16="http://schemas.microsoft.com/office/drawing/2014/main" id="{664BA4E8-1F88-4554-B3F4-F912FA8764F1}"/>
              </a:ext>
            </a:extLst>
          </p:cNvPr>
          <p:cNvSpPr txBox="1">
            <a:spLocks noChangeArrowheads="1"/>
          </p:cNvSpPr>
          <p:nvPr/>
        </p:nvSpPr>
        <p:spPr bwMode="auto">
          <a:xfrm>
            <a:off x="7620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37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125E9B0-0661-42F2-96CF-16EB8F713A39}"/>
              </a:ext>
            </a:extLst>
          </p:cNvPr>
          <p:cNvSpPr>
            <a:spLocks noGrp="1"/>
          </p:cNvSpPr>
          <p:nvPr>
            <p:ph type="title"/>
          </p:nvPr>
        </p:nvSpPr>
        <p:spPr>
          <a:xfrm>
            <a:off x="1371600" y="473075"/>
            <a:ext cx="7315200" cy="1889125"/>
          </a:xfrm>
        </p:spPr>
        <p:txBody>
          <a:bodyPr/>
          <a:lstStyle/>
          <a:p>
            <a:pPr eaLnBrk="1" hangingPunct="1"/>
            <a:r>
              <a:rPr lang="en-US" altLang="en-US"/>
              <a:t>Earning A High School Diploma and Making Plans After High School</a:t>
            </a:r>
          </a:p>
        </p:txBody>
      </p:sp>
      <p:sp>
        <p:nvSpPr>
          <p:cNvPr id="27651" name="Rectangle 3">
            <a:extLst>
              <a:ext uri="{FF2B5EF4-FFF2-40B4-BE49-F238E27FC236}">
                <a16:creationId xmlns:a16="http://schemas.microsoft.com/office/drawing/2014/main" id="{8A3ED598-ACA8-45ED-BB1F-9E9C6105BB06}"/>
              </a:ext>
            </a:extLst>
          </p:cNvPr>
          <p:cNvSpPr>
            <a:spLocks noGrp="1"/>
          </p:cNvSpPr>
          <p:nvPr>
            <p:ph idx="1"/>
          </p:nvPr>
        </p:nvSpPr>
        <p:spPr>
          <a:xfrm>
            <a:off x="0" y="2362200"/>
            <a:ext cx="6934200" cy="3768725"/>
          </a:xfrm>
        </p:spPr>
        <p:txBody>
          <a:bodyPr/>
          <a:lstStyle/>
          <a:p>
            <a:pPr lvl="3" eaLnBrk="1" hangingPunct="1">
              <a:buFont typeface="Wingdings" panose="05000000000000000000" pitchFamily="2" charset="2"/>
              <a:buNone/>
            </a:pPr>
            <a:r>
              <a:rPr lang="en-US" altLang="en-US" sz="3600"/>
              <a:t>BRIDGE Advisement Individual Graduation Plan</a:t>
            </a:r>
          </a:p>
        </p:txBody>
      </p:sp>
      <p:pic>
        <p:nvPicPr>
          <p:cNvPr id="27652" name="Picture 3" descr="j0233081">
            <a:extLst>
              <a:ext uri="{FF2B5EF4-FFF2-40B4-BE49-F238E27FC236}">
                <a16:creationId xmlns:a16="http://schemas.microsoft.com/office/drawing/2014/main" id="{2D99C8D5-063F-4055-8001-6F1E1D4A7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8288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5B6114C-8D49-4834-8D29-8B4AA96D3A1A}"/>
              </a:ext>
            </a:extLst>
          </p:cNvPr>
          <p:cNvSpPr>
            <a:spLocks noGrp="1" noChangeArrowheads="1"/>
          </p:cNvSpPr>
          <p:nvPr>
            <p:ph type="title"/>
          </p:nvPr>
        </p:nvSpPr>
        <p:spPr>
          <a:xfrm>
            <a:off x="1295400" y="914400"/>
            <a:ext cx="7391400" cy="1219200"/>
          </a:xfrm>
        </p:spPr>
        <p:txBody>
          <a:bodyPr rtlCol="0">
            <a:noAutofit/>
          </a:bodyPr>
          <a:lstStyle/>
          <a:p>
            <a:pPr eaLnBrk="1" fontAlgn="auto" hangingPunct="1">
              <a:spcAft>
                <a:spcPts val="0"/>
              </a:spcAft>
              <a:defRPr/>
            </a:pPr>
            <a:r>
              <a:rPr lang="en-US" dirty="0">
                <a:latin typeface="Calibri" panose="020F0502020204030204" pitchFamily="34" charset="0"/>
              </a:rPr>
              <a:t>The use of GAfutures and GCIS sites + School Counselors help students answer these 3 questions:</a:t>
            </a:r>
            <a:endParaRPr lang="en-US" dirty="0">
              <a:solidFill>
                <a:schemeClr val="tx1">
                  <a:lumMod val="85000"/>
                  <a:lumOff val="15000"/>
                </a:schemeClr>
              </a:solidFill>
            </a:endParaRPr>
          </a:p>
        </p:txBody>
      </p:sp>
      <p:sp>
        <p:nvSpPr>
          <p:cNvPr id="121859" name="Rectangle 3">
            <a:extLst>
              <a:ext uri="{FF2B5EF4-FFF2-40B4-BE49-F238E27FC236}">
                <a16:creationId xmlns:a16="http://schemas.microsoft.com/office/drawing/2014/main" id="{5F2C63BB-F18B-4F2B-9DE8-A2F3B3789C99}"/>
              </a:ext>
            </a:extLst>
          </p:cNvPr>
          <p:cNvSpPr>
            <a:spLocks noGrp="1"/>
          </p:cNvSpPr>
          <p:nvPr>
            <p:ph idx="1"/>
          </p:nvPr>
        </p:nvSpPr>
        <p:spPr>
          <a:xfrm>
            <a:off x="2057400" y="2819400"/>
            <a:ext cx="6629400" cy="3733800"/>
          </a:xfrm>
        </p:spPr>
        <p:txBody>
          <a:bodyPr/>
          <a:lstStyle/>
          <a:p>
            <a:pPr eaLnBrk="1" hangingPunct="1">
              <a:buFont typeface="Wingdings 3" panose="05040102010807070707" pitchFamily="18" charset="2"/>
              <a:buNone/>
            </a:pPr>
            <a:r>
              <a:rPr lang="en-US" altLang="en-US" sz="3600">
                <a:latin typeface="Calibri" panose="020F0502020204030204" pitchFamily="34" charset="0"/>
              </a:rPr>
              <a:t>	Who I am?</a:t>
            </a:r>
          </a:p>
          <a:p>
            <a:pPr eaLnBrk="1" hangingPunct="1">
              <a:buFont typeface="Wingdings 3" panose="05040102010807070707" pitchFamily="18" charset="2"/>
              <a:buNone/>
            </a:pPr>
            <a:r>
              <a:rPr lang="en-US" altLang="en-US" sz="3600">
                <a:latin typeface="Calibri" panose="020F0502020204030204" pitchFamily="34" charset="0"/>
              </a:rPr>
              <a:t>	Where I am going?</a:t>
            </a:r>
          </a:p>
          <a:p>
            <a:pPr eaLnBrk="1" hangingPunct="1">
              <a:buFont typeface="Wingdings 3" panose="05040102010807070707" pitchFamily="18" charset="2"/>
              <a:buNone/>
            </a:pPr>
            <a:r>
              <a:rPr lang="en-US" altLang="en-US" sz="3600">
                <a:latin typeface="Calibri" panose="020F0502020204030204" pitchFamily="34" charset="0"/>
              </a:rPr>
              <a:t>	How will I get there?</a:t>
            </a:r>
          </a:p>
          <a:p>
            <a:pPr eaLnBrk="1" hangingPunct="1">
              <a:buFont typeface="Wingdings 3" panose="05040102010807070707" pitchFamily="18" charset="2"/>
              <a:buNone/>
            </a:pPr>
            <a:endParaRPr lang="en-US" altLang="en-US" sz="4000"/>
          </a:p>
          <a:p>
            <a:pPr eaLnBrk="1" hangingPunct="1">
              <a:buFont typeface="Wingdings 3" panose="05040102010807070707" pitchFamily="18" charset="2"/>
              <a:buNone/>
            </a:pPr>
            <a:endParaRPr lang="en-US" altLang="en-US" sz="4000"/>
          </a:p>
        </p:txBody>
      </p:sp>
      <p:pic>
        <p:nvPicPr>
          <p:cNvPr id="121860" name="Picture 1">
            <a:extLst>
              <a:ext uri="{FF2B5EF4-FFF2-40B4-BE49-F238E27FC236}">
                <a16:creationId xmlns:a16="http://schemas.microsoft.com/office/drawing/2014/main" id="{76E6F29A-794A-4041-A6DF-86BACA9493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5181600"/>
            <a:ext cx="548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D2DFFA7-DEB7-43B1-8414-71AF5254E455}"/>
              </a:ext>
            </a:extLst>
          </p:cNvPr>
          <p:cNvSpPr>
            <a:spLocks noGrp="1" noChangeArrowheads="1"/>
          </p:cNvSpPr>
          <p:nvPr>
            <p:ph type="title"/>
          </p:nvPr>
        </p:nvSpPr>
        <p:spPr>
          <a:xfrm>
            <a:off x="1371600" y="277813"/>
            <a:ext cx="7315200" cy="820737"/>
          </a:xfrm>
        </p:spPr>
        <p:txBody>
          <a:bodyPr rtlCol="0">
            <a:normAutofit fontScale="90000"/>
          </a:bodyPr>
          <a:lstStyle/>
          <a:p>
            <a:pPr eaLnBrk="1" fontAlgn="auto" hangingPunct="1">
              <a:spcAft>
                <a:spcPts val="0"/>
              </a:spcAft>
              <a:defRPr/>
            </a:pPr>
            <a:r>
              <a:rPr lang="en-US" sz="5000" dirty="0">
                <a:solidFill>
                  <a:schemeClr val="tx1">
                    <a:lumMod val="85000"/>
                    <a:lumOff val="15000"/>
                  </a:schemeClr>
                </a:solidFill>
              </a:rPr>
              <a:t>Our Counseling Program</a:t>
            </a:r>
          </a:p>
        </p:txBody>
      </p:sp>
      <p:sp>
        <p:nvSpPr>
          <p:cNvPr id="91139" name="Rectangle 3">
            <a:extLst>
              <a:ext uri="{FF2B5EF4-FFF2-40B4-BE49-F238E27FC236}">
                <a16:creationId xmlns:a16="http://schemas.microsoft.com/office/drawing/2014/main" id="{F40CB7DF-6E96-4B81-91A9-95F63FDC8361}"/>
              </a:ext>
            </a:extLst>
          </p:cNvPr>
          <p:cNvSpPr>
            <a:spLocks noGrp="1" noChangeArrowheads="1"/>
          </p:cNvSpPr>
          <p:nvPr>
            <p:ph idx="1"/>
          </p:nvPr>
        </p:nvSpPr>
        <p:spPr>
          <a:xfrm>
            <a:off x="533400" y="1447800"/>
            <a:ext cx="8153400" cy="5105400"/>
          </a:xfrm>
        </p:spPr>
        <p:txBody>
          <a:bodyPr rtlCol="0">
            <a:normAutofit fontScale="92500"/>
          </a:bodyPr>
          <a:lstStyle/>
          <a:p>
            <a:pPr eaLnBrk="1" fontAlgn="auto" hangingPunct="1">
              <a:spcAft>
                <a:spcPts val="0"/>
              </a:spcAft>
              <a:buFont typeface="Wingdings 3" charset="2"/>
              <a:buChar char=""/>
              <a:defRPr/>
            </a:pPr>
            <a:r>
              <a:rPr lang="en-US" altLang="en-US" sz="4000" dirty="0">
                <a:solidFill>
                  <a:schemeClr val="tx1">
                    <a:lumMod val="75000"/>
                    <a:lumOff val="25000"/>
                  </a:schemeClr>
                </a:solidFill>
              </a:rPr>
              <a:t>Promotes development and support for </a:t>
            </a:r>
            <a:r>
              <a:rPr lang="en-US" altLang="en-US" sz="4000" b="1" i="1" dirty="0">
                <a:solidFill>
                  <a:schemeClr val="tx1">
                    <a:lumMod val="75000"/>
                    <a:lumOff val="25000"/>
                  </a:schemeClr>
                </a:solidFill>
              </a:rPr>
              <a:t>EVERY</a:t>
            </a:r>
            <a:r>
              <a:rPr lang="en-US" altLang="en-US" sz="4000" dirty="0">
                <a:solidFill>
                  <a:schemeClr val="tx1">
                    <a:lumMod val="75000"/>
                    <a:lumOff val="25000"/>
                  </a:schemeClr>
                </a:solidFill>
              </a:rPr>
              <a:t> student:</a:t>
            </a:r>
          </a:p>
          <a:p>
            <a:pPr lvl="1" eaLnBrk="1" fontAlgn="auto" hangingPunct="1">
              <a:spcAft>
                <a:spcPts val="0"/>
              </a:spcAft>
              <a:buFont typeface="Wingdings 3" charset="2"/>
              <a:buChar char=""/>
              <a:defRPr/>
            </a:pPr>
            <a:r>
              <a:rPr lang="en-US" altLang="en-US" sz="3600" dirty="0">
                <a:solidFill>
                  <a:schemeClr val="tx1">
                    <a:lumMod val="75000"/>
                    <a:lumOff val="25000"/>
                  </a:schemeClr>
                </a:solidFill>
              </a:rPr>
              <a:t> Academic</a:t>
            </a:r>
          </a:p>
          <a:p>
            <a:pPr lvl="2" eaLnBrk="1" fontAlgn="auto" hangingPunct="1">
              <a:spcAft>
                <a:spcPts val="0"/>
              </a:spcAft>
              <a:buFont typeface="Wingdings 3" charset="2"/>
              <a:buChar char=""/>
              <a:defRPr/>
            </a:pPr>
            <a:r>
              <a:rPr lang="en-US" altLang="en-US" sz="2500" dirty="0">
                <a:solidFill>
                  <a:schemeClr val="tx1">
                    <a:lumMod val="75000"/>
                    <a:lumOff val="25000"/>
                  </a:schemeClr>
                </a:solidFill>
              </a:rPr>
              <a:t>Rigorous courses</a:t>
            </a:r>
          </a:p>
          <a:p>
            <a:pPr lvl="2" eaLnBrk="1" fontAlgn="auto" hangingPunct="1">
              <a:spcAft>
                <a:spcPts val="0"/>
              </a:spcAft>
              <a:buFont typeface="Wingdings 3" charset="2"/>
              <a:buChar char=""/>
              <a:defRPr/>
            </a:pPr>
            <a:r>
              <a:rPr lang="en-US" altLang="en-US" sz="2500" dirty="0">
                <a:solidFill>
                  <a:schemeClr val="tx1">
                    <a:lumMod val="75000"/>
                    <a:lumOff val="25000"/>
                  </a:schemeClr>
                </a:solidFill>
              </a:rPr>
              <a:t>Course completion </a:t>
            </a:r>
          </a:p>
          <a:p>
            <a:pPr lvl="2" eaLnBrk="1" fontAlgn="auto" hangingPunct="1">
              <a:spcAft>
                <a:spcPts val="0"/>
              </a:spcAft>
              <a:buFont typeface="Wingdings 3" charset="2"/>
              <a:buChar char=""/>
              <a:defRPr/>
            </a:pPr>
            <a:r>
              <a:rPr lang="en-US" altLang="en-US" sz="2500" dirty="0">
                <a:solidFill>
                  <a:schemeClr val="tx1">
                    <a:lumMod val="75000"/>
                    <a:lumOff val="25000"/>
                  </a:schemeClr>
                </a:solidFill>
              </a:rPr>
              <a:t>Increased graduation rates</a:t>
            </a:r>
          </a:p>
          <a:p>
            <a:pPr lvl="1" eaLnBrk="1" fontAlgn="auto" hangingPunct="1">
              <a:spcAft>
                <a:spcPts val="0"/>
              </a:spcAft>
              <a:buFont typeface="Wingdings 3" charset="2"/>
              <a:buChar char=""/>
              <a:defRPr/>
            </a:pPr>
            <a:r>
              <a:rPr lang="en-US" altLang="en-US" sz="3600" dirty="0">
                <a:solidFill>
                  <a:schemeClr val="tx1">
                    <a:lumMod val="75000"/>
                    <a:lumOff val="25000"/>
                  </a:schemeClr>
                </a:solidFill>
              </a:rPr>
              <a:t> Career </a:t>
            </a:r>
          </a:p>
          <a:p>
            <a:pPr lvl="2" eaLnBrk="1" fontAlgn="auto" hangingPunct="1">
              <a:spcAft>
                <a:spcPts val="0"/>
              </a:spcAft>
              <a:buFont typeface="Wingdings 3" charset="2"/>
              <a:buChar char=""/>
              <a:defRPr/>
            </a:pPr>
            <a:r>
              <a:rPr lang="en-US" altLang="en-US" sz="2500" dirty="0">
                <a:solidFill>
                  <a:schemeClr val="tx1">
                    <a:lumMod val="75000"/>
                    <a:lumOff val="25000"/>
                  </a:schemeClr>
                </a:solidFill>
              </a:rPr>
              <a:t>Links to next step and eventually world of work</a:t>
            </a:r>
          </a:p>
          <a:p>
            <a:pPr lvl="1" eaLnBrk="1" fontAlgn="auto" hangingPunct="1">
              <a:spcAft>
                <a:spcPts val="0"/>
              </a:spcAft>
              <a:buFont typeface="Wingdings 3" charset="2"/>
              <a:buChar char=""/>
              <a:defRPr/>
            </a:pPr>
            <a:r>
              <a:rPr lang="en-US" altLang="en-US" sz="3600" dirty="0">
                <a:solidFill>
                  <a:schemeClr val="tx1">
                    <a:lumMod val="75000"/>
                    <a:lumOff val="25000"/>
                  </a:schemeClr>
                </a:solidFill>
              </a:rPr>
              <a:t> Personal/social</a:t>
            </a:r>
          </a:p>
        </p:txBody>
      </p:sp>
      <p:pic>
        <p:nvPicPr>
          <p:cNvPr id="122884" name="Picture 4" descr="MPj03141640000[1]">
            <a:extLst>
              <a:ext uri="{FF2B5EF4-FFF2-40B4-BE49-F238E27FC236}">
                <a16:creationId xmlns:a16="http://schemas.microsoft.com/office/drawing/2014/main" id="{4C081D83-1DD5-4F32-B4EC-AD044D808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1242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BF742DB-3EAE-41FD-8068-9A049F5944C3}"/>
              </a:ext>
            </a:extLst>
          </p:cNvPr>
          <p:cNvSpPr>
            <a:spLocks noGrp="1" noChangeArrowheads="1"/>
          </p:cNvSpPr>
          <p:nvPr>
            <p:ph type="title"/>
          </p:nvPr>
        </p:nvSpPr>
        <p:spPr>
          <a:xfrm>
            <a:off x="1524000" y="623888"/>
            <a:ext cx="7010400" cy="1281112"/>
          </a:xfrm>
        </p:spPr>
        <p:txBody>
          <a:bodyPr rtlCol="0">
            <a:normAutofit fontScale="90000"/>
          </a:bodyPr>
          <a:lstStyle/>
          <a:p>
            <a:pPr eaLnBrk="1" fontAlgn="auto" hangingPunct="1">
              <a:spcAft>
                <a:spcPts val="0"/>
              </a:spcAft>
              <a:defRPr/>
            </a:pPr>
            <a:r>
              <a:rPr lang="en-US" sz="3200" dirty="0">
                <a:solidFill>
                  <a:schemeClr val="tx1">
                    <a:lumMod val="85000"/>
                    <a:lumOff val="15000"/>
                  </a:schemeClr>
                </a:solidFill>
              </a:rPr>
              <a:t>For Next Year and As the Advisement information is reviewed please consider:</a:t>
            </a:r>
          </a:p>
        </p:txBody>
      </p:sp>
      <p:sp>
        <p:nvSpPr>
          <p:cNvPr id="20483" name="Rectangle 3">
            <a:extLst>
              <a:ext uri="{FF2B5EF4-FFF2-40B4-BE49-F238E27FC236}">
                <a16:creationId xmlns:a16="http://schemas.microsoft.com/office/drawing/2014/main" id="{CF96B69A-50B7-4264-B287-CDE0D8777564}"/>
              </a:ext>
            </a:extLst>
          </p:cNvPr>
          <p:cNvSpPr>
            <a:spLocks noGrp="1" noChangeArrowheads="1"/>
          </p:cNvSpPr>
          <p:nvPr>
            <p:ph idx="1"/>
          </p:nvPr>
        </p:nvSpPr>
        <p:spPr>
          <a:xfrm>
            <a:off x="1600200" y="2133600"/>
            <a:ext cx="6934200" cy="3778250"/>
          </a:xfrm>
        </p:spPr>
        <p:txBody>
          <a:bodyPr rtlCol="0">
            <a:normAutofit fontScale="62500" lnSpcReduction="20000"/>
          </a:bodyPr>
          <a:lstStyle/>
          <a:p>
            <a:pPr eaLnBrk="1" fontAlgn="auto" hangingPunct="1">
              <a:spcAft>
                <a:spcPts val="0"/>
              </a:spcAft>
              <a:buFont typeface="Wingdings 3" charset="2"/>
              <a:buChar char=""/>
              <a:defRPr/>
            </a:pPr>
            <a:r>
              <a:rPr lang="en-US" sz="2500" dirty="0">
                <a:solidFill>
                  <a:schemeClr val="tx1">
                    <a:lumMod val="75000"/>
                    <a:lumOff val="25000"/>
                  </a:schemeClr>
                </a:solidFill>
              </a:rPr>
              <a:t>Rigorous/relevant courses</a:t>
            </a:r>
          </a:p>
          <a:p>
            <a:pPr lvl="1" eaLnBrk="1" fontAlgn="auto" hangingPunct="1">
              <a:lnSpc>
                <a:spcPct val="120000"/>
              </a:lnSpc>
              <a:spcAft>
                <a:spcPts val="0"/>
              </a:spcAft>
              <a:buFont typeface="Wingdings 3" charset="2"/>
              <a:buChar char=""/>
              <a:defRPr/>
            </a:pPr>
            <a:r>
              <a:rPr lang="en-US" sz="2400" dirty="0">
                <a:solidFill>
                  <a:schemeClr val="tx1">
                    <a:lumMod val="75000"/>
                    <a:lumOff val="25000"/>
                  </a:schemeClr>
                </a:solidFill>
              </a:rPr>
              <a:t>Honors classes add 5 points for students who pass, for local purposes only. Honors courses do not count for the HOPE eligible 4.0 GPA weight.</a:t>
            </a:r>
          </a:p>
          <a:p>
            <a:pPr lvl="1" eaLnBrk="1" fontAlgn="auto" hangingPunct="1">
              <a:lnSpc>
                <a:spcPct val="120000"/>
              </a:lnSpc>
              <a:spcAft>
                <a:spcPts val="0"/>
              </a:spcAft>
              <a:buFont typeface="Wingdings 3" charset="2"/>
              <a:buChar char=""/>
              <a:defRPr/>
            </a:pPr>
            <a:r>
              <a:rPr lang="en-US" sz="2400" dirty="0">
                <a:solidFill>
                  <a:schemeClr val="tx1">
                    <a:lumMod val="75000"/>
                    <a:lumOff val="25000"/>
                  </a:schemeClr>
                </a:solidFill>
              </a:rPr>
              <a:t>AP classes add 10 points for students who pass.</a:t>
            </a:r>
          </a:p>
          <a:p>
            <a:pPr lvl="1" eaLnBrk="1" fontAlgn="auto" hangingPunct="1">
              <a:lnSpc>
                <a:spcPct val="120000"/>
              </a:lnSpc>
              <a:spcAft>
                <a:spcPts val="0"/>
              </a:spcAft>
              <a:buFont typeface="Wingdings" panose="05000000000000000000" pitchFamily="2" charset="2"/>
              <a:buNone/>
              <a:defRPr/>
            </a:pPr>
            <a:r>
              <a:rPr lang="en-US" sz="2400" dirty="0">
                <a:solidFill>
                  <a:schemeClr val="tx1">
                    <a:lumMod val="75000"/>
                    <a:lumOff val="25000"/>
                  </a:schemeClr>
                </a:solidFill>
              </a:rPr>
              <a:t>	AP courses passed with a 70 or higher do add a .5 on the HOPE GPA for each AP course (HOPE eligible GPA weight).</a:t>
            </a:r>
          </a:p>
          <a:p>
            <a:pPr lvl="1" eaLnBrk="1" fontAlgn="auto" hangingPunct="1">
              <a:lnSpc>
                <a:spcPct val="120000"/>
              </a:lnSpc>
              <a:spcAft>
                <a:spcPts val="0"/>
              </a:spcAft>
              <a:buFont typeface="Wingdings 3" charset="2"/>
              <a:buChar char=""/>
              <a:defRPr/>
            </a:pPr>
            <a:r>
              <a:rPr lang="en-US" sz="2400" dirty="0">
                <a:solidFill>
                  <a:schemeClr val="tx1">
                    <a:lumMod val="75000"/>
                    <a:lumOff val="25000"/>
                  </a:schemeClr>
                </a:solidFill>
              </a:rPr>
              <a:t>Dual Enrollment courses in core areas of English, Math, Science and Social Studies add 10 points to the numeric GPA locally and .5 on the 4.0 HOPE GPA</a:t>
            </a:r>
          </a:p>
          <a:p>
            <a:pPr eaLnBrk="1" fontAlgn="auto" hangingPunct="1">
              <a:spcAft>
                <a:spcPts val="0"/>
              </a:spcAft>
              <a:buFont typeface="Wingdings 3" charset="2"/>
              <a:buChar char=""/>
              <a:defRPr/>
            </a:pPr>
            <a:r>
              <a:rPr lang="en-US" sz="2800" dirty="0">
                <a:solidFill>
                  <a:schemeClr val="tx1">
                    <a:lumMod val="75000"/>
                    <a:lumOff val="25000"/>
                  </a:schemeClr>
                </a:solidFill>
              </a:rPr>
              <a:t>Study Skills</a:t>
            </a:r>
          </a:p>
          <a:p>
            <a:pPr eaLnBrk="1" fontAlgn="auto" hangingPunct="1">
              <a:spcAft>
                <a:spcPts val="0"/>
              </a:spcAft>
              <a:buFont typeface="Wingdings 3" charset="2"/>
              <a:buChar char=""/>
              <a:defRPr/>
            </a:pPr>
            <a:r>
              <a:rPr lang="en-US" sz="2800" dirty="0">
                <a:solidFill>
                  <a:schemeClr val="tx1">
                    <a:lumMod val="75000"/>
                    <a:lumOff val="25000"/>
                  </a:schemeClr>
                </a:solidFill>
              </a:rPr>
              <a:t>Organizational Skills</a:t>
            </a:r>
          </a:p>
          <a:p>
            <a:pPr eaLnBrk="1" fontAlgn="auto" hangingPunct="1">
              <a:spcAft>
                <a:spcPts val="0"/>
              </a:spcAft>
              <a:buFont typeface="Wingdings" panose="05000000000000000000" pitchFamily="2" charset="2"/>
              <a:buNone/>
              <a:defRPr/>
            </a:pPr>
            <a:endParaRPr lang="en-US" sz="2800"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id="{651A2238-B225-490D-8188-29648954EBFE}"/>
              </a:ext>
            </a:extLst>
          </p:cNvPr>
          <p:cNvSpPr txBox="1">
            <a:spLocks noChangeArrowheads="1"/>
          </p:cNvSpPr>
          <p:nvPr/>
        </p:nvSpPr>
        <p:spPr bwMode="auto">
          <a:xfrm>
            <a:off x="1676400" y="1447800"/>
            <a:ext cx="72390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1600" b="1">
                <a:solidFill>
                  <a:schemeClr val="tx1"/>
                </a:solidFill>
                <a:latin typeface="Arial" panose="020B0604020202020204" pitchFamily="34" charset="0"/>
              </a:rPr>
              <a:t>Areas of Study:</a:t>
            </a:r>
            <a:r>
              <a:rPr lang="en-US" altLang="en-US" sz="1600">
                <a:solidFill>
                  <a:schemeClr val="tx1"/>
                </a:solidFill>
                <a:latin typeface="Arial" panose="020B0604020202020204" pitchFamily="34" charset="0"/>
              </a:rPr>
              <a:t>				</a:t>
            </a:r>
            <a:r>
              <a:rPr lang="en-US" altLang="en-US" sz="1600" b="1" u="sng">
                <a:solidFill>
                  <a:schemeClr val="tx1"/>
                </a:solidFill>
                <a:latin typeface="Arial" panose="020B0604020202020204" pitchFamily="34" charset="0"/>
              </a:rPr>
              <a:t>Units Required</a:t>
            </a:r>
          </a:p>
          <a:p>
            <a:pPr eaLnBrk="1" hangingPunct="1">
              <a:spcBef>
                <a:spcPct val="0"/>
              </a:spcBef>
              <a:buClrTx/>
              <a:buFontTx/>
              <a:buNone/>
            </a:pPr>
            <a:endParaRPr lang="en-US" altLang="en-US" sz="1600" b="1">
              <a:solidFill>
                <a:schemeClr val="tx1"/>
              </a:solidFill>
              <a:latin typeface="Arial" panose="020B0604020202020204" pitchFamily="34" charset="0"/>
            </a:endParaRPr>
          </a:p>
          <a:p>
            <a:pPr eaLnBrk="1" hangingPunct="1">
              <a:spcBef>
                <a:spcPct val="0"/>
              </a:spcBef>
              <a:buClrTx/>
              <a:buFontTx/>
              <a:buNone/>
            </a:pPr>
            <a:r>
              <a:rPr lang="en-US" altLang="en-US" sz="1600" b="1">
                <a:solidFill>
                  <a:schemeClr val="tx1"/>
                </a:solidFill>
                <a:latin typeface="Arial" panose="020B0604020202020204" pitchFamily="34" charset="0"/>
              </a:rPr>
              <a:t>English/Language Arts *			         4</a:t>
            </a:r>
          </a:p>
          <a:p>
            <a:pPr eaLnBrk="1" hangingPunct="1">
              <a:spcBef>
                <a:spcPct val="0"/>
              </a:spcBef>
              <a:buClrTx/>
              <a:buFontTx/>
              <a:buNone/>
            </a:pPr>
            <a:r>
              <a:rPr lang="en-US" altLang="en-US" sz="1600" b="1">
                <a:solidFill>
                  <a:schemeClr val="tx1"/>
                </a:solidFill>
                <a:latin typeface="Arial" panose="020B0604020202020204" pitchFamily="34" charset="0"/>
              </a:rPr>
              <a:t>				</a:t>
            </a:r>
          </a:p>
          <a:p>
            <a:pPr eaLnBrk="1" hangingPunct="1">
              <a:spcBef>
                <a:spcPct val="0"/>
              </a:spcBef>
              <a:buClrTx/>
              <a:buFontTx/>
              <a:buNone/>
            </a:pPr>
            <a:r>
              <a:rPr lang="en-US" altLang="en-US" sz="1600" b="1">
                <a:solidFill>
                  <a:schemeClr val="tx1"/>
                </a:solidFill>
                <a:latin typeface="Arial" panose="020B0604020202020204" pitchFamily="34" charset="0"/>
              </a:rPr>
              <a:t>Mathematics*				         4</a:t>
            </a:r>
          </a:p>
          <a:p>
            <a:pPr eaLnBrk="1" hangingPunct="1">
              <a:spcBef>
                <a:spcPct val="0"/>
              </a:spcBef>
              <a:buClrTx/>
              <a:buFontTx/>
              <a:buNone/>
            </a:pPr>
            <a:r>
              <a:rPr lang="en-US" altLang="en-US" sz="1600" b="1">
                <a:solidFill>
                  <a:schemeClr val="tx1"/>
                </a:solidFill>
                <a:latin typeface="Arial" panose="020B0604020202020204" pitchFamily="34" charset="0"/>
              </a:rPr>
              <a:t>				          </a:t>
            </a:r>
          </a:p>
          <a:p>
            <a:pPr eaLnBrk="1" hangingPunct="1">
              <a:spcBef>
                <a:spcPct val="0"/>
              </a:spcBef>
              <a:buClrTx/>
              <a:buFontTx/>
              <a:buNone/>
            </a:pPr>
            <a:r>
              <a:rPr lang="en-US" altLang="en-US" sz="1600" b="1">
                <a:solidFill>
                  <a:schemeClr val="tx1"/>
                </a:solidFill>
                <a:latin typeface="Arial" panose="020B0604020202020204" pitchFamily="34" charset="0"/>
              </a:rPr>
              <a:t>Science*                                                                          4</a:t>
            </a:r>
          </a:p>
          <a:p>
            <a:pPr eaLnBrk="1" hangingPunct="1">
              <a:spcBef>
                <a:spcPct val="0"/>
              </a:spcBef>
              <a:buClrTx/>
              <a:buFontTx/>
              <a:buNone/>
            </a:pPr>
            <a:r>
              <a:rPr lang="en-US" altLang="en-US" sz="1600" b="1">
                <a:solidFill>
                  <a:schemeClr val="tx1"/>
                </a:solidFill>
                <a:latin typeface="Arial" panose="020B0604020202020204" pitchFamily="34" charset="0"/>
              </a:rPr>
              <a:t>					</a:t>
            </a:r>
          </a:p>
          <a:p>
            <a:pPr eaLnBrk="1" hangingPunct="1">
              <a:spcBef>
                <a:spcPct val="0"/>
              </a:spcBef>
              <a:buClrTx/>
              <a:buFontTx/>
              <a:buNone/>
            </a:pPr>
            <a:r>
              <a:rPr lang="en-US" altLang="en-US" sz="1600" b="1">
                <a:solidFill>
                  <a:schemeClr val="tx1"/>
                </a:solidFill>
                <a:latin typeface="Arial" panose="020B0604020202020204" pitchFamily="34" charset="0"/>
              </a:rPr>
              <a:t>Social Studies*				         3</a:t>
            </a:r>
          </a:p>
          <a:p>
            <a:pPr eaLnBrk="1" hangingPunct="1">
              <a:spcBef>
                <a:spcPct val="0"/>
              </a:spcBef>
              <a:buClrTx/>
              <a:buFontTx/>
              <a:buNone/>
            </a:pPr>
            <a:r>
              <a:rPr lang="en-US" altLang="en-US" sz="1600" b="1">
                <a:solidFill>
                  <a:schemeClr val="tx1"/>
                </a:solidFill>
                <a:latin typeface="Arial" panose="020B0604020202020204" pitchFamily="34" charset="0"/>
              </a:rPr>
              <a:t>					</a:t>
            </a:r>
          </a:p>
          <a:p>
            <a:pPr eaLnBrk="1" hangingPunct="1">
              <a:spcBef>
                <a:spcPct val="0"/>
              </a:spcBef>
              <a:buClrTx/>
              <a:buFontTx/>
              <a:buNone/>
            </a:pPr>
            <a:r>
              <a:rPr lang="en-US" altLang="en-US" sz="1600" b="1">
                <a:solidFill>
                  <a:schemeClr val="tx1"/>
                </a:solidFill>
                <a:latin typeface="Arial" panose="020B0604020202020204" pitchFamily="34" charset="0"/>
              </a:rPr>
              <a:t>CTAE and/or Fine Arts and/or World Lang.	         3	</a:t>
            </a:r>
          </a:p>
          <a:p>
            <a:pPr eaLnBrk="1" hangingPunct="1">
              <a:spcBef>
                <a:spcPct val="0"/>
              </a:spcBef>
              <a:buClrTx/>
              <a:buFontTx/>
              <a:buNone/>
            </a:pPr>
            <a:r>
              <a:rPr lang="en-US" altLang="en-US" sz="1600" b="1">
                <a:solidFill>
                  <a:schemeClr val="tx1"/>
                </a:solidFill>
                <a:latin typeface="Arial" panose="020B0604020202020204" pitchFamily="34" charset="0"/>
              </a:rPr>
              <a:t>	</a:t>
            </a:r>
          </a:p>
          <a:p>
            <a:pPr eaLnBrk="1" hangingPunct="1">
              <a:spcBef>
                <a:spcPct val="0"/>
              </a:spcBef>
              <a:buClrTx/>
              <a:buFontTx/>
              <a:buNone/>
            </a:pPr>
            <a:r>
              <a:rPr lang="en-US" altLang="en-US" sz="1600" b="1">
                <a:solidFill>
                  <a:schemeClr val="tx1"/>
                </a:solidFill>
                <a:latin typeface="Arial" panose="020B0604020202020204" pitchFamily="34" charset="0"/>
              </a:rPr>
              <a:t>Health and Physical Education*                                    1</a:t>
            </a:r>
          </a:p>
          <a:p>
            <a:pPr eaLnBrk="1" hangingPunct="1">
              <a:spcBef>
                <a:spcPct val="0"/>
              </a:spcBef>
              <a:buClrTx/>
              <a:buFontTx/>
              <a:buNone/>
            </a:pPr>
            <a:r>
              <a:rPr lang="en-US" altLang="en-US" sz="1600" b="1">
                <a:solidFill>
                  <a:schemeClr val="tx1"/>
                </a:solidFill>
                <a:latin typeface="Arial" panose="020B0604020202020204" pitchFamily="34" charset="0"/>
              </a:rPr>
              <a:t>			</a:t>
            </a:r>
          </a:p>
          <a:p>
            <a:pPr eaLnBrk="1" hangingPunct="1">
              <a:spcBef>
                <a:spcPct val="0"/>
              </a:spcBef>
              <a:buClrTx/>
              <a:buFontTx/>
              <a:buNone/>
            </a:pPr>
            <a:r>
              <a:rPr lang="en-US" altLang="en-US" sz="1600" b="1">
                <a:solidFill>
                  <a:schemeClr val="tx1"/>
                </a:solidFill>
                <a:latin typeface="Arial" panose="020B0604020202020204" pitchFamily="34" charset="0"/>
              </a:rPr>
              <a:t>Electives	                                                                         4</a:t>
            </a:r>
          </a:p>
          <a:p>
            <a:pPr eaLnBrk="1" hangingPunct="1">
              <a:spcBef>
                <a:spcPct val="0"/>
              </a:spcBef>
              <a:buClrTx/>
              <a:buFontTx/>
              <a:buNone/>
            </a:pPr>
            <a:endParaRPr lang="en-US" altLang="en-US" sz="1600" b="1">
              <a:solidFill>
                <a:schemeClr val="tx1"/>
              </a:solidFill>
              <a:latin typeface="Arial" panose="020B0604020202020204" pitchFamily="34" charset="0"/>
            </a:endParaRPr>
          </a:p>
          <a:p>
            <a:pPr eaLnBrk="1" hangingPunct="1">
              <a:spcBef>
                <a:spcPct val="0"/>
              </a:spcBef>
              <a:buClrTx/>
              <a:buFontTx/>
              <a:buNone/>
            </a:pPr>
            <a:r>
              <a:rPr lang="en-US" altLang="en-US" sz="1600" b="1">
                <a:solidFill>
                  <a:schemeClr val="tx1"/>
                </a:solidFill>
                <a:latin typeface="Arial" panose="020B0604020202020204" pitchFamily="34" charset="0"/>
              </a:rPr>
              <a:t>Total Units (Minimum)		                 </a:t>
            </a:r>
            <a:endParaRPr lang="en-US" altLang="en-US" sz="1600" b="1">
              <a:solidFill>
                <a:srgbClr val="FF0000"/>
              </a:solidFill>
              <a:latin typeface="Arial" panose="020B0604020202020204" pitchFamily="34" charset="0"/>
            </a:endParaRPr>
          </a:p>
          <a:p>
            <a:pPr eaLnBrk="1" hangingPunct="1">
              <a:spcBef>
                <a:spcPct val="0"/>
              </a:spcBef>
              <a:buClrTx/>
              <a:buFontTx/>
              <a:buNone/>
            </a:pPr>
            <a:endParaRPr lang="en-US" altLang="en-US" sz="1600" b="1">
              <a:solidFill>
                <a:srgbClr val="FF0000"/>
              </a:solidFill>
              <a:latin typeface="Arial" panose="020B0604020202020204" pitchFamily="34" charset="0"/>
            </a:endParaRPr>
          </a:p>
          <a:p>
            <a:pPr eaLnBrk="1" hangingPunct="1">
              <a:spcBef>
                <a:spcPct val="0"/>
              </a:spcBef>
              <a:buClrTx/>
              <a:buFontTx/>
              <a:buNone/>
            </a:pPr>
            <a:r>
              <a:rPr lang="en-US" altLang="en-US" sz="1600" b="1">
                <a:solidFill>
                  <a:schemeClr val="tx1"/>
                </a:solidFill>
                <a:latin typeface="Arial" panose="020B0604020202020204" pitchFamily="34" charset="0"/>
              </a:rPr>
              <a:t>* Required Courses and/or Core Courses</a:t>
            </a:r>
          </a:p>
          <a:p>
            <a:pPr eaLnBrk="1" hangingPunct="1">
              <a:spcBef>
                <a:spcPct val="0"/>
              </a:spcBef>
              <a:buClrTx/>
              <a:buFontTx/>
              <a:buNone/>
            </a:pPr>
            <a:endParaRPr lang="en-US" altLang="en-US" sz="1600">
              <a:solidFill>
                <a:schemeClr val="tx1"/>
              </a:solidFill>
              <a:latin typeface="Arial" panose="020B0604020202020204" pitchFamily="34" charset="0"/>
            </a:endParaRPr>
          </a:p>
        </p:txBody>
      </p:sp>
      <p:sp>
        <p:nvSpPr>
          <p:cNvPr id="29699" name="Rectangle 3">
            <a:extLst>
              <a:ext uri="{FF2B5EF4-FFF2-40B4-BE49-F238E27FC236}">
                <a16:creationId xmlns:a16="http://schemas.microsoft.com/office/drawing/2014/main" id="{AA87EE75-DB01-43A3-8573-FB0ED0F183C5}"/>
              </a:ext>
            </a:extLst>
          </p:cNvPr>
          <p:cNvSpPr>
            <a:spLocks noChangeArrowheads="1"/>
          </p:cNvSpPr>
          <p:nvPr/>
        </p:nvSpPr>
        <p:spPr bwMode="auto">
          <a:xfrm>
            <a:off x="6477000" y="5257800"/>
            <a:ext cx="914400" cy="381000"/>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b="1">
                <a:solidFill>
                  <a:srgbClr val="FF0000"/>
                </a:solidFill>
                <a:latin typeface="Arial" panose="020B0604020202020204" pitchFamily="34" charset="0"/>
              </a:rPr>
              <a:t>23</a:t>
            </a:r>
          </a:p>
        </p:txBody>
      </p:sp>
      <p:sp>
        <p:nvSpPr>
          <p:cNvPr id="21508" name="Rectangle 4">
            <a:extLst>
              <a:ext uri="{FF2B5EF4-FFF2-40B4-BE49-F238E27FC236}">
                <a16:creationId xmlns:a16="http://schemas.microsoft.com/office/drawing/2014/main" id="{5B541881-C32C-4B48-ABAE-BC82BDE10FDA}"/>
              </a:ext>
            </a:extLst>
          </p:cNvPr>
          <p:cNvSpPr>
            <a:spLocks noGrp="1" noChangeArrowheads="1"/>
          </p:cNvSpPr>
          <p:nvPr>
            <p:ph type="title"/>
          </p:nvPr>
        </p:nvSpPr>
        <p:spPr>
          <a:xfrm>
            <a:off x="914400" y="381000"/>
            <a:ext cx="8001000" cy="1066800"/>
          </a:xfrm>
        </p:spPr>
        <p:txBody>
          <a:bodyPr rtlCol="0">
            <a:normAutofit fontScale="90000"/>
          </a:bodyPr>
          <a:lstStyle/>
          <a:p>
            <a:pPr algn="ctr" eaLnBrk="1" fontAlgn="auto" hangingPunct="1">
              <a:spcAft>
                <a:spcPts val="0"/>
              </a:spcAft>
              <a:defRPr/>
            </a:pPr>
            <a:r>
              <a:rPr lang="en-US" dirty="0">
                <a:solidFill>
                  <a:schemeClr val="tx1">
                    <a:lumMod val="85000"/>
                    <a:lumOff val="15000"/>
                  </a:schemeClr>
                </a:solidFill>
              </a:rPr>
              <a:t>One Diploma Type</a:t>
            </a:r>
            <a:br>
              <a:rPr lang="en-US" dirty="0">
                <a:solidFill>
                  <a:schemeClr val="tx1">
                    <a:lumMod val="85000"/>
                    <a:lumOff val="15000"/>
                  </a:schemeClr>
                </a:solidFill>
              </a:rPr>
            </a:br>
            <a:r>
              <a:rPr lang="en-US" dirty="0">
                <a:solidFill>
                  <a:schemeClr val="tx1">
                    <a:lumMod val="85000"/>
                    <a:lumOff val="15000"/>
                  </a:schemeClr>
                </a:solidFill>
              </a:rPr>
              <a:t>Graduation Requirements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heme/theme1.xml><?xml version="1.0" encoding="utf-8"?>
<a:theme xmlns:a="http://schemas.openxmlformats.org/drawingml/2006/main" name="Wis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15" ma:contentTypeDescription="Create a new document." ma:contentTypeScope="" ma:versionID="7317752b4e0740121dfb958f9263542f">
  <xsd:schema xmlns:xsd="http://www.w3.org/2001/XMLSchema" xmlns:xs="http://www.w3.org/2001/XMLSchema" xmlns:p="http://schemas.microsoft.com/office/2006/metadata/properties" xmlns:ns1="http://schemas.microsoft.com/sharepoint/v3" xmlns:ns2="855bedaa-2d60-480d-81e4-75fe5881734a" xmlns:ns3="89fa53aa-3fbc-4de2-8906-89361990ec1a" xmlns:ns4="http://schemas.microsoft.com/sharepoint/v4" targetNamespace="http://schemas.microsoft.com/office/2006/metadata/properties" ma:root="true" ma:fieldsID="a46d58d6f2c0a2febd9b880a8ed2ab6a" ns1:_="" ns2:_="" ns3:_="" ns4:_="">
    <xsd:import namespace="http://schemas.microsoft.com/sharepoint/v3"/>
    <xsd:import namespace="855bedaa-2d60-480d-81e4-75fe5881734a"/>
    <xsd:import namespace="89fa53aa-3fbc-4de2-8906-89361990ec1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_dlc_DocId xmlns="855bedaa-2d60-480d-81e4-75fe5881734a">PCSDDOC-1573500842-1325081</_dlc_DocId>
    <_dlc_DocIdUrl xmlns="855bedaa-2d60-480d-81e4-75fe5881734a">
      <Url>https://pauldingcountyschool.sharepoint.com/sites/DocumentCenter/_layouts/15/DocIdRedir.aspx?ID=PCSDDOC-1573500842-1325081</Url>
      <Description>PCSDDOC-1573500842-1325081</Description>
    </_dlc_DocIdUrl>
  </documentManagement>
</p:properties>
</file>

<file path=customXml/itemProps1.xml><?xml version="1.0" encoding="utf-8"?>
<ds:datastoreItem xmlns:ds="http://schemas.openxmlformats.org/officeDocument/2006/customXml" ds:itemID="{9BA0DF76-7671-409E-8584-809B95555254}">
  <ds:schemaRefs>
    <ds:schemaRef ds:uri="http://schemas.microsoft.com/sharepoint/events"/>
  </ds:schemaRefs>
</ds:datastoreItem>
</file>

<file path=customXml/itemProps2.xml><?xml version="1.0" encoding="utf-8"?>
<ds:datastoreItem xmlns:ds="http://schemas.openxmlformats.org/officeDocument/2006/customXml" ds:itemID="{F52B8C9B-2EF5-4936-8C12-E59CA1C16869}">
  <ds:schemaRefs>
    <ds:schemaRef ds:uri="http://schemas.microsoft.com/sharepoint/v3/contenttype/forms"/>
  </ds:schemaRefs>
</ds:datastoreItem>
</file>

<file path=customXml/itemProps3.xml><?xml version="1.0" encoding="utf-8"?>
<ds:datastoreItem xmlns:ds="http://schemas.openxmlformats.org/officeDocument/2006/customXml" ds:itemID="{DE1E9E9F-0B39-4DDD-BADA-288383BE3DC6}">
  <ds:schemaRefs>
    <ds:schemaRef ds:uri="http://schemas.microsoft.com/office/2006/metadata/longProperties"/>
  </ds:schemaRefs>
</ds:datastoreItem>
</file>

<file path=customXml/itemProps4.xml><?xml version="1.0" encoding="utf-8"?>
<ds:datastoreItem xmlns:ds="http://schemas.openxmlformats.org/officeDocument/2006/customXml" ds:itemID="{8678AFAA-3EF3-4B5C-9AC6-F4A214C7B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bedaa-2d60-480d-81e4-75fe5881734a"/>
    <ds:schemaRef ds:uri="89fa53aa-3fbc-4de2-8906-89361990ec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5F2E839-71C0-40A8-BF40-BFBB0C519717}">
  <ds:schemaRefs>
    <ds:schemaRef ds:uri="http://purl.org/dc/elements/1.1/"/>
    <ds:schemaRef ds:uri="http://schemas.microsoft.com/sharepoint/v3"/>
    <ds:schemaRef ds:uri="http://schemas.microsoft.com/office/2006/documentManagement/types"/>
    <ds:schemaRef ds:uri="855bedaa-2d60-480d-81e4-75fe5881734a"/>
    <ds:schemaRef ds:uri="http://purl.org/dc/dcmitype/"/>
    <ds:schemaRef ds:uri="http://purl.org/dc/terms/"/>
    <ds:schemaRef ds:uri="http://schemas.microsoft.com/office/infopath/2007/PartnerControls"/>
    <ds:schemaRef ds:uri="http://schemas.openxmlformats.org/package/2006/metadata/core-properties"/>
    <ds:schemaRef ds:uri="89fa53aa-3fbc-4de2-8906-89361990ec1a"/>
    <ds:schemaRef ds:uri="http://schemas.microsoft.com/sharepoint/v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11108</TotalTime>
  <Words>3062</Words>
  <Application>Microsoft Office PowerPoint</Application>
  <PresentationFormat>On-screen Show (4:3)</PresentationFormat>
  <Paragraphs>383</Paragraphs>
  <Slides>71</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71</vt:i4>
      </vt:variant>
    </vt:vector>
  </HeadingPairs>
  <TitlesOfParts>
    <vt:vector size="85" baseType="lpstr">
      <vt:lpstr>Arial</vt:lpstr>
      <vt:lpstr>Century Gothic</vt:lpstr>
      <vt:lpstr>Wingdings 3</vt:lpstr>
      <vt:lpstr>Verdana</vt:lpstr>
      <vt:lpstr>Calibri</vt:lpstr>
      <vt:lpstr>Bookman Old Style</vt:lpstr>
      <vt:lpstr>Wingdings</vt:lpstr>
      <vt:lpstr>Algerian</vt:lpstr>
      <vt:lpstr>You're Gone</vt:lpstr>
      <vt:lpstr>Arial Black</vt:lpstr>
      <vt:lpstr>Arial Rounded MT Bold</vt:lpstr>
      <vt:lpstr>Candara</vt:lpstr>
      <vt:lpstr>Times New Roman</vt:lpstr>
      <vt:lpstr>Wisp</vt:lpstr>
      <vt:lpstr>MISSION POSSIBLE: Graduation and Beyond   BRIDGE Advisement- 9th Grade  Class of 2023</vt:lpstr>
      <vt:lpstr>BRIDGE Advisement Topics</vt:lpstr>
      <vt:lpstr>BRIDGE Advisement Opportunity Provides Information About….</vt:lpstr>
      <vt:lpstr>Purpose of Completed  Classroom Guidance</vt:lpstr>
      <vt:lpstr>Important facts to remember:</vt:lpstr>
      <vt:lpstr>What about Attendance?</vt:lpstr>
      <vt:lpstr>Earning A High School Diploma and Making Plans After High School</vt:lpstr>
      <vt:lpstr>For Next Year and As the Advisement information is reviewed please consider:</vt:lpstr>
      <vt:lpstr>One Diploma Type Graduation Requirements</vt:lpstr>
      <vt:lpstr>Our advisement assists students with…. Who am I? Where am I going? How do I get there?</vt:lpstr>
      <vt:lpstr>BRIDGE Individual Graduation Plan </vt:lpstr>
      <vt:lpstr>PowerPoint Presentation</vt:lpstr>
      <vt:lpstr>MYAP Career Planner</vt:lpstr>
      <vt:lpstr>PowerPoint Presentation</vt:lpstr>
      <vt:lpstr>PowerPoint Presentation</vt:lpstr>
      <vt:lpstr>PowerPoint Presentation</vt:lpstr>
      <vt:lpstr>Career Planner Website Link   https://www.paulding.k12.ga.us/Page/38558 </vt:lpstr>
      <vt:lpstr>The AP (Advanced Placement) and Honors Application Process</vt:lpstr>
      <vt:lpstr>How are Advanced Placement/Honors classes beneficial to the student’s GPA?</vt:lpstr>
      <vt:lpstr>What 11th Grade Honors and AP classes are available?</vt:lpstr>
      <vt:lpstr>Plan of Study Being a Pathway Completer</vt:lpstr>
      <vt:lpstr>Example Health Science Plans of Study for Each Pathway</vt:lpstr>
      <vt:lpstr>Career Pathways in CTAE</vt:lpstr>
      <vt:lpstr>Clusters and Pathway Course Offerings  These vary from HS to HS.</vt:lpstr>
      <vt:lpstr>Cluster and Pathway Courses Continued</vt:lpstr>
      <vt:lpstr>Cluster and Pathway Courses Continued</vt:lpstr>
      <vt:lpstr>Advanced Academics </vt:lpstr>
      <vt:lpstr>Advanced Academics </vt:lpstr>
      <vt:lpstr>Advanced Academics </vt:lpstr>
      <vt:lpstr>Fine Arts Courses</vt:lpstr>
      <vt:lpstr>World Language Courses</vt:lpstr>
      <vt:lpstr>Diploma Seals to Consider</vt:lpstr>
      <vt:lpstr>Diploma Seals to Consider</vt:lpstr>
      <vt:lpstr>Diploma Seals to Consider</vt:lpstr>
      <vt:lpstr>Embedded Course</vt:lpstr>
      <vt:lpstr>What if I wanted to take a course Online during high school? </vt:lpstr>
      <vt:lpstr>What if I wanted to take a course Online during high school?</vt:lpstr>
      <vt:lpstr>Paulding Virtual Academy  Application Windows Begin: November 1, 2018-2nd Semester April 1, 2019 for Fall FY20 https://www.paulding.k12.ga.us/Page/29099#calendar74786/20181115/month </vt:lpstr>
      <vt:lpstr>What is the Paulding Virtual Academy?</vt:lpstr>
      <vt:lpstr>PowerPoint Presentation</vt:lpstr>
      <vt:lpstr>What is the Paulding College and Career Academy?</vt:lpstr>
      <vt:lpstr>Pathways offered at PCCA</vt:lpstr>
      <vt:lpstr>Regional Partnership for a 5th Pathway</vt:lpstr>
      <vt:lpstr>HVACR Electrical Pathway PCCA</vt:lpstr>
      <vt:lpstr>Application</vt:lpstr>
      <vt:lpstr>Credit Recovery Courses (Recommended by School Counselor)</vt:lpstr>
      <vt:lpstr>CAPSTONE PROJECT</vt:lpstr>
      <vt:lpstr>   HOPE Scholarship</vt:lpstr>
      <vt:lpstr>HOPE Scholarship (4 Rigorous Courses Required)</vt:lpstr>
      <vt:lpstr>Career Decisions As courses are considered during the advisement and course request process, students need to ask themselves:</vt:lpstr>
      <vt:lpstr>Career Pathway</vt:lpstr>
      <vt:lpstr>Athletic Eligibility</vt:lpstr>
      <vt:lpstr>NCAA Information</vt:lpstr>
      <vt:lpstr>Important Website www.GAfutures.org </vt:lpstr>
      <vt:lpstr>Dual Enrollment Defined</vt:lpstr>
      <vt:lpstr>Student Benefits</vt:lpstr>
      <vt:lpstr>Things to consider about being a Dual Enrollment Student….</vt:lpstr>
      <vt:lpstr>Dual Enrollment Course Directory</vt:lpstr>
      <vt:lpstr>  DE Information on GAfutures</vt:lpstr>
      <vt:lpstr>Information on the Paulding County Website:</vt:lpstr>
      <vt:lpstr>Summit for Dual Enrollment Information for 2019-2020 </vt:lpstr>
      <vt:lpstr>Interested students and parents Should always contact the school counselor. There is a Dual Enrollment specialist/counselor at each high school. </vt:lpstr>
      <vt:lpstr>End-of-Course Assessments</vt:lpstr>
      <vt:lpstr> TEST-OUT OPPORTUNITIES</vt:lpstr>
      <vt:lpstr> TEST-OUT OPPORTUNITIES Basic Requirements</vt:lpstr>
      <vt:lpstr>Test-out Opportunities Information from GADOE in Career Planner </vt:lpstr>
      <vt:lpstr>PSAT</vt:lpstr>
      <vt:lpstr>ACT and SAT</vt:lpstr>
      <vt:lpstr>Work-Based Learning</vt:lpstr>
      <vt:lpstr>The use of GAfutures and GCIS sites + School Counselors help students answer these 3 questions:</vt:lpstr>
      <vt:lpstr>Our Counseling Program</vt:lpstr>
    </vt:vector>
  </TitlesOfParts>
  <Company>Paulding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Advisement, Registration and Careers  Class of 2012</dc:title>
  <dc:creator>Paulding</dc:creator>
  <cp:lastModifiedBy>Alan S. Daws</cp:lastModifiedBy>
  <cp:revision>123</cp:revision>
  <dcterms:created xsi:type="dcterms:W3CDTF">2009-03-03T19:21:20Z</dcterms:created>
  <dcterms:modified xsi:type="dcterms:W3CDTF">2019-09-17T16:55:37Z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PCSDDOC-1573500842-1325030</vt:lpwstr>
  </property>
  <property fmtid="{D5CDD505-2E9C-101B-9397-08002B2CF9AE}" pid="3" name="_dlc_DocIdItemGuid">
    <vt:lpwstr>72baf013-4e87-4928-8024-0fc0934f21cf</vt:lpwstr>
  </property>
  <property fmtid="{D5CDD505-2E9C-101B-9397-08002B2CF9AE}" pid="4" name="_dlc_DocIdUrl">
    <vt:lpwstr>https://pauldingcountyschool.sharepoint.com/sites/DocumentCenter/_layouts/15/DocIdRedir.aspx?ID=PCSDDOC-1573500842-1325030, PCSDDOC-1573500842-1325030</vt:lpwstr>
  </property>
  <property fmtid="{D5CDD505-2E9C-101B-9397-08002B2CF9AE}" pid="5" name="ContentTypeId">
    <vt:lpwstr>0x0101008BDF300C9C16D545A9D3481395BEAA0E</vt:lpwstr>
  </property>
</Properties>
</file>